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84" r:id="rId3"/>
    <p:sldMasterId id="2147483708" r:id="rId4"/>
  </p:sldMasterIdLst>
  <p:notesMasterIdLst>
    <p:notesMasterId r:id="rId43"/>
  </p:notesMasterIdLst>
  <p:sldIdLst>
    <p:sldId id="1703" r:id="rId5"/>
    <p:sldId id="767" r:id="rId6"/>
    <p:sldId id="439" r:id="rId7"/>
    <p:sldId id="440" r:id="rId8"/>
    <p:sldId id="755" r:id="rId9"/>
    <p:sldId id="444" r:id="rId10"/>
    <p:sldId id="448" r:id="rId11"/>
    <p:sldId id="449" r:id="rId12"/>
    <p:sldId id="1693" r:id="rId13"/>
    <p:sldId id="470" r:id="rId14"/>
    <p:sldId id="591" r:id="rId15"/>
    <p:sldId id="584" r:id="rId16"/>
    <p:sldId id="473" r:id="rId17"/>
    <p:sldId id="1697" r:id="rId18"/>
    <p:sldId id="847" r:id="rId19"/>
    <p:sldId id="700" r:id="rId20"/>
    <p:sldId id="1698" r:id="rId21"/>
    <p:sldId id="1695" r:id="rId22"/>
    <p:sldId id="678" r:id="rId23"/>
    <p:sldId id="471" r:id="rId24"/>
    <p:sldId id="624" r:id="rId25"/>
    <p:sldId id="627" r:id="rId26"/>
    <p:sldId id="451" r:id="rId27"/>
    <p:sldId id="454" r:id="rId28"/>
    <p:sldId id="464" r:id="rId29"/>
    <p:sldId id="463" r:id="rId30"/>
    <p:sldId id="590" r:id="rId31"/>
    <p:sldId id="512" r:id="rId32"/>
    <p:sldId id="513" r:id="rId33"/>
    <p:sldId id="514" r:id="rId34"/>
    <p:sldId id="807" r:id="rId35"/>
    <p:sldId id="808" r:id="rId36"/>
    <p:sldId id="516" r:id="rId37"/>
    <p:sldId id="523" r:id="rId38"/>
    <p:sldId id="1704" r:id="rId39"/>
    <p:sldId id="1699" r:id="rId40"/>
    <p:sldId id="746" r:id="rId41"/>
    <p:sldId id="865" r:id="rId42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2200" b="1" kern="1200">
        <a:solidFill>
          <a:srgbClr val="FFFF00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200" b="1" kern="1200">
        <a:solidFill>
          <a:srgbClr val="FFFF00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200" b="1" kern="1200">
        <a:solidFill>
          <a:srgbClr val="FFFF00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200" b="1" kern="1200">
        <a:solidFill>
          <a:srgbClr val="FFFF00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200" b="1" kern="1200">
        <a:solidFill>
          <a:srgbClr val="FFFF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rgbClr val="FFFF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rgbClr val="FFFF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rgbClr val="FFFF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rgbClr val="FFFF00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FFFFFF"/>
    <a:srgbClr val="66FF33"/>
    <a:srgbClr val="FD4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853" autoAdjust="0"/>
    <p:restoredTop sz="94444" autoAdjust="0"/>
  </p:normalViewPr>
  <p:slideViewPr>
    <p:cSldViewPr>
      <p:cViewPr varScale="1">
        <p:scale>
          <a:sx n="63" d="100"/>
          <a:sy n="63" d="100"/>
        </p:scale>
        <p:origin x="144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40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-2832"/>
    </p:cViewPr>
  </p:sorterViewPr>
  <p:notesViewPr>
    <p:cSldViewPr>
      <p:cViewPr varScale="1">
        <p:scale>
          <a:sx n="60" d="100"/>
          <a:sy n="60" d="100"/>
        </p:scale>
        <p:origin x="-2484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1057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6021388" y="0"/>
            <a:ext cx="8366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3513138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1123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it-IT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462713" y="8869363"/>
            <a:ext cx="395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F8AF93A8-2774-466D-8630-A676C56221B3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7A19D-98E6-413E-8C2D-A305D43EE490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93ED2-A972-413D-A354-BBB43537B8D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0689-EEFD-4702-A734-6D33346ECBA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7A19D-98E6-413E-8C2D-A305D43EE49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22927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AAF9A-CCFC-4D51-BAAF-09F2C54091D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24070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4B49C-C764-44B7-8430-D1636326443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49603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4AFB3-180A-44FD-80A4-1140295AA3B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59551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D17CC-FA30-46D4-B8AE-68A1E40A622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98711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86599-B50F-434B-BD9B-A72E7B84A1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54459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C9D78-7F1A-41F7-BB1C-C03A87C230F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5731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5A2A4-8E84-464C-AA3E-1CB89277E42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02434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AAF9A-CCFC-4D51-BAAF-09F2C54091D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EB037-E960-4299-B16F-31D5D714DF3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66171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93ED2-A972-413D-A354-BBB43537B8D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93313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0689-EEFD-4702-A734-6D33346ECB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84412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7A19D-98E6-413E-8C2D-A305D43EE49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4502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AAF9A-CCFC-4D51-BAAF-09F2C54091D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04321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4B49C-C764-44B7-8430-D1636326443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11070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4AFB3-180A-44FD-80A4-1140295AA3B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123440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D17CC-FA30-46D4-B8AE-68A1E40A622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838710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86599-B50F-434B-BD9B-A72E7B84A1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107589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C9D78-7F1A-41F7-BB1C-C03A87C230F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2216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4B49C-C764-44B7-8430-D1636326443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5A2A4-8E84-464C-AA3E-1CB89277E42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374329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EB037-E960-4299-B16F-31D5D714DF3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74208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93ED2-A972-413D-A354-BBB43537B8D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78602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0689-EEFD-4702-A734-6D33346ECB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06037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7A19D-98E6-413E-8C2D-A305D43EE49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60862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AAF9A-CCFC-4D51-BAAF-09F2C54091D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6565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4B49C-C764-44B7-8430-D1636326443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72332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4AFB3-180A-44FD-80A4-1140295AA3B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146191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D17CC-FA30-46D4-B8AE-68A1E40A622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37433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86599-B50F-434B-BD9B-A72E7B84A1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3760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4AFB3-180A-44FD-80A4-1140295AA3B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C9D78-7F1A-41F7-BB1C-C03A87C230F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66244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5A2A4-8E84-464C-AA3E-1CB89277E42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92788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EB037-E960-4299-B16F-31D5D714DF3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36997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493ED2-A972-413D-A354-BBB43537B8D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19147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A0689-EEFD-4702-A734-6D33346ECBA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7252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D17CC-FA30-46D4-B8AE-68A1E40A622E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86599-B50F-434B-BD9B-A72E7B84A1A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C9D78-7F1A-41F7-BB1C-C03A87C230F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55A2A4-8E84-464C-AA3E-1CB89277E42D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EB037-E960-4299-B16F-31D5D714DF3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F41D7612-9A87-4CD1-9957-FC6FA2881756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F41D7612-9A87-4CD1-9957-FC6FA288175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51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F41D7612-9A87-4CD1-9957-FC6FA288175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09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F41D7612-9A87-4CD1-9957-FC6FA288175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05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audio" Target="../media/audio8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Viso umano, schermata, vestiti&#10;&#10;Descrizione generata automaticamente">
            <a:extLst>
              <a:ext uri="{FF2B5EF4-FFF2-40B4-BE49-F238E27FC236}">
                <a16:creationId xmlns:a16="http://schemas.microsoft.com/office/drawing/2014/main" id="{0A1DACB4-7819-CE27-E757-A11929D79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3"/>
            <a:ext cx="9144000" cy="6849174"/>
          </a:xfrm>
          <a:prstGeom prst="rect">
            <a:avLst/>
          </a:prstGeom>
        </p:spPr>
      </p:pic>
      <p:sp>
        <p:nvSpPr>
          <p:cNvPr id="14" name="WordArt 3">
            <a:extLst>
              <a:ext uri="{FF2B5EF4-FFF2-40B4-BE49-F238E27FC236}">
                <a16:creationId xmlns:a16="http://schemas.microsoft.com/office/drawing/2014/main" id="{CBB3419B-A362-4BD7-A148-76B6C5034A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6725" y="1620000"/>
            <a:ext cx="8210550" cy="100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0" cap="none" spc="280" normalizeH="0" baseline="0" noProof="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CONCETTI E STORIA DELLA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0" cap="none" spc="280" normalizeH="0" baseline="0" noProof="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AAAAAA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COMUNICAZIONE INTERSTELLARE</a:t>
            </a: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B908DBE8-7EEA-4559-B481-38438CFCD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429786"/>
            <a:ext cx="8460000" cy="1428214"/>
          </a:xfrm>
          <a:prstGeom prst="ellipse">
            <a:avLst/>
          </a:prstGeom>
          <a:solidFill>
            <a:schemeClr val="tx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Prof. PAOLO MUSSO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paolo.musso@uninsubria.it</a:t>
            </a:r>
          </a:p>
        </p:txBody>
      </p:sp>
      <p:pic>
        <p:nvPicPr>
          <p:cNvPr id="4" name="Immagine 3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BC001CAD-5B05-681A-4A0C-356A04B7A6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0"/>
            <a:ext cx="3600000" cy="11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9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530" name="Picture 2" descr="Galassie 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8" y="0"/>
            <a:ext cx="9174163" cy="68580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895600" y="1447800"/>
            <a:ext cx="2057400" cy="2057400"/>
            <a:chOff x="1824" y="1104"/>
            <a:chExt cx="1296" cy="1296"/>
          </a:xfrm>
        </p:grpSpPr>
        <p:sp>
          <p:nvSpPr>
            <p:cNvPr id="1302532" name="Rectangle 4"/>
            <p:cNvSpPr>
              <a:spLocks noChangeArrowheads="1"/>
            </p:cNvSpPr>
            <p:nvPr/>
          </p:nvSpPr>
          <p:spPr bwMode="auto">
            <a:xfrm>
              <a:off x="1824" y="1104"/>
              <a:ext cx="1296" cy="129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  <p:sp>
          <p:nvSpPr>
            <p:cNvPr id="1302533" name="Rectangle 5"/>
            <p:cNvSpPr>
              <a:spLocks noChangeArrowheads="1"/>
            </p:cNvSpPr>
            <p:nvPr/>
          </p:nvSpPr>
          <p:spPr bwMode="auto">
            <a:xfrm rot="2700000">
              <a:off x="2016" y="1296"/>
              <a:ext cx="907" cy="907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</p:grpSp>
      <p:sp>
        <p:nvSpPr>
          <p:cNvPr id="1302534" name="Line 6"/>
          <p:cNvSpPr>
            <a:spLocks noChangeShapeType="1"/>
          </p:cNvSpPr>
          <p:nvPr/>
        </p:nvSpPr>
        <p:spPr bwMode="auto">
          <a:xfrm>
            <a:off x="2057400" y="6400800"/>
            <a:ext cx="2057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302535" name="Line 7"/>
          <p:cNvSpPr>
            <a:spLocks noChangeShapeType="1"/>
          </p:cNvSpPr>
          <p:nvPr/>
        </p:nvSpPr>
        <p:spPr bwMode="auto">
          <a:xfrm rot="5400000">
            <a:off x="1466850" y="4857750"/>
            <a:ext cx="10287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302536" name="Line 8"/>
          <p:cNvSpPr>
            <a:spLocks noChangeShapeType="1"/>
          </p:cNvSpPr>
          <p:nvPr/>
        </p:nvSpPr>
        <p:spPr bwMode="auto">
          <a:xfrm rot="16200000">
            <a:off x="3086100" y="5295900"/>
            <a:ext cx="2057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302537" name="Line 9"/>
          <p:cNvSpPr>
            <a:spLocks noChangeShapeType="1"/>
          </p:cNvSpPr>
          <p:nvPr/>
        </p:nvSpPr>
        <p:spPr bwMode="auto">
          <a:xfrm rot="10800000">
            <a:off x="1981200" y="4267200"/>
            <a:ext cx="2057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302538" name="Line 10"/>
          <p:cNvSpPr>
            <a:spLocks noChangeShapeType="1"/>
          </p:cNvSpPr>
          <p:nvPr/>
        </p:nvSpPr>
        <p:spPr bwMode="auto">
          <a:xfrm rot="2700000">
            <a:off x="1943100" y="5829300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302539" name="Line 11"/>
          <p:cNvSpPr>
            <a:spLocks noChangeShapeType="1"/>
          </p:cNvSpPr>
          <p:nvPr/>
        </p:nvSpPr>
        <p:spPr bwMode="auto">
          <a:xfrm rot="18900000">
            <a:off x="2895600" y="5867400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302540" name="Line 12"/>
          <p:cNvSpPr>
            <a:spLocks noChangeShapeType="1"/>
          </p:cNvSpPr>
          <p:nvPr/>
        </p:nvSpPr>
        <p:spPr bwMode="auto">
          <a:xfrm rot="13500000">
            <a:off x="2933700" y="4914900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302541" name="Line 13"/>
          <p:cNvSpPr>
            <a:spLocks noChangeShapeType="1"/>
          </p:cNvSpPr>
          <p:nvPr/>
        </p:nvSpPr>
        <p:spPr bwMode="auto">
          <a:xfrm rot="5400000">
            <a:off x="1466850" y="5924550"/>
            <a:ext cx="10287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1302542" name="Line 14"/>
          <p:cNvSpPr>
            <a:spLocks noChangeShapeType="1"/>
          </p:cNvSpPr>
          <p:nvPr/>
        </p:nvSpPr>
        <p:spPr bwMode="auto">
          <a:xfrm rot="8100000">
            <a:off x="1981200" y="4876800"/>
            <a:ext cx="1295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09600" y="1447800"/>
            <a:ext cx="2057400" cy="2657475"/>
            <a:chOff x="384" y="912"/>
            <a:chExt cx="1296" cy="1674"/>
          </a:xfrm>
        </p:grpSpPr>
        <p:sp>
          <p:nvSpPr>
            <p:cNvPr id="1302544" name="Text Box 16"/>
            <p:cNvSpPr txBox="1">
              <a:spLocks noChangeArrowheads="1"/>
            </p:cNvSpPr>
            <p:nvPr/>
          </p:nvSpPr>
          <p:spPr bwMode="auto">
            <a:xfrm>
              <a:off x="384" y="912"/>
              <a:ext cx="768" cy="1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CA" sz="2400">
                  <a:solidFill>
                    <a:schemeClr val="bg1"/>
                  </a:solidFill>
                  <a:latin typeface="Times New Roman" pitchFamily="18" charset="0"/>
                </a:rPr>
                <a:t>Cros</a:t>
              </a:r>
              <a:endParaRPr lang="en-CA" sz="1600">
                <a:solidFill>
                  <a:schemeClr val="bg1"/>
                </a:solidFill>
                <a:latin typeface="Times New Roman" pitchFamily="18" charset="0"/>
              </a:endParaRP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5+1+5=11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4+3+4=11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3+5+3=11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2+7+2=11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1+9+1=11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2+7+2=11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3+5+3=11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4+3+4=11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5+1+5=11</a:t>
              </a:r>
              <a:endParaRPr lang="fr-FR" sz="16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302545" name="Line 17"/>
            <p:cNvSpPr>
              <a:spLocks noChangeShapeType="1"/>
            </p:cNvSpPr>
            <p:nvPr/>
          </p:nvSpPr>
          <p:spPr bwMode="auto">
            <a:xfrm>
              <a:off x="1200" y="1584"/>
              <a:ext cx="480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105400" y="1447800"/>
            <a:ext cx="3460750" cy="2362200"/>
            <a:chOff x="3216" y="912"/>
            <a:chExt cx="2180" cy="1488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3744" y="912"/>
              <a:ext cx="1652" cy="1488"/>
              <a:chOff x="3648" y="912"/>
              <a:chExt cx="1652" cy="1488"/>
            </a:xfrm>
          </p:grpSpPr>
          <p:grpSp>
            <p:nvGrpSpPr>
              <p:cNvPr id="6" name="Group 20"/>
              <p:cNvGrpSpPr>
                <a:grpSpLocks/>
              </p:cNvGrpSpPr>
              <p:nvPr/>
            </p:nvGrpSpPr>
            <p:grpSpPr bwMode="auto">
              <a:xfrm>
                <a:off x="3792" y="1248"/>
                <a:ext cx="1344" cy="1152"/>
                <a:chOff x="3575" y="1152"/>
                <a:chExt cx="1344" cy="1152"/>
              </a:xfrm>
            </p:grpSpPr>
            <p:sp>
              <p:nvSpPr>
                <p:cNvPr id="1302549" name="Line 21"/>
                <p:cNvSpPr>
                  <a:spLocks noChangeShapeType="1"/>
                </p:cNvSpPr>
                <p:nvPr/>
              </p:nvSpPr>
              <p:spPr bwMode="auto">
                <a:xfrm>
                  <a:off x="3622" y="1728"/>
                  <a:ext cx="1297" cy="0"/>
                </a:xfrm>
                <a:prstGeom prst="line">
                  <a:avLst/>
                </a:prstGeom>
                <a:noFill/>
                <a:ln w="8890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7" name="Group 22"/>
                <p:cNvGrpSpPr>
                  <a:grpSpLocks/>
                </p:cNvGrpSpPr>
                <p:nvPr/>
              </p:nvGrpSpPr>
              <p:grpSpPr bwMode="auto">
                <a:xfrm>
                  <a:off x="3575" y="1152"/>
                  <a:ext cx="1344" cy="432"/>
                  <a:chOff x="3575" y="1152"/>
                  <a:chExt cx="1344" cy="432"/>
                </a:xfrm>
              </p:grpSpPr>
              <p:sp>
                <p:nvSpPr>
                  <p:cNvPr id="1302551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575" y="1152"/>
                    <a:ext cx="1344" cy="0"/>
                  </a:xfrm>
                  <a:prstGeom prst="line">
                    <a:avLst/>
                  </a:prstGeom>
                  <a:noFill/>
                  <a:ln w="889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8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575" y="1584"/>
                    <a:ext cx="1340" cy="0"/>
                    <a:chOff x="3575" y="1584"/>
                    <a:chExt cx="1340" cy="0"/>
                  </a:xfrm>
                </p:grpSpPr>
                <p:sp>
                  <p:nvSpPr>
                    <p:cNvPr id="1302553" name="Line 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5" y="1584"/>
                      <a:ext cx="204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54" name="Line 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0" y="1584"/>
                      <a:ext cx="816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55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11" y="1584"/>
                      <a:ext cx="204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9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3575" y="1440"/>
                    <a:ext cx="1344" cy="0"/>
                    <a:chOff x="3562" y="1440"/>
                    <a:chExt cx="1344" cy="0"/>
                  </a:xfrm>
                </p:grpSpPr>
                <p:sp>
                  <p:nvSpPr>
                    <p:cNvPr id="130255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62" y="1440"/>
                      <a:ext cx="306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58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00" y="1440"/>
                      <a:ext cx="306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59" name="Line 3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36" y="1440"/>
                      <a:ext cx="601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0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3575" y="1296"/>
                    <a:ext cx="1344" cy="0"/>
                    <a:chOff x="3552" y="1296"/>
                    <a:chExt cx="1344" cy="0"/>
                  </a:xfrm>
                </p:grpSpPr>
                <p:sp>
                  <p:nvSpPr>
                    <p:cNvPr id="1302561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2" y="1296"/>
                      <a:ext cx="528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62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8" y="1296"/>
                      <a:ext cx="528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63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41" y="1296"/>
                      <a:ext cx="188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1" name="Group 36"/>
                <p:cNvGrpSpPr>
                  <a:grpSpLocks/>
                </p:cNvGrpSpPr>
                <p:nvPr/>
              </p:nvGrpSpPr>
              <p:grpSpPr bwMode="auto">
                <a:xfrm rot="-10800000">
                  <a:off x="3575" y="1872"/>
                  <a:ext cx="1344" cy="432"/>
                  <a:chOff x="3575" y="1152"/>
                  <a:chExt cx="1344" cy="432"/>
                </a:xfrm>
              </p:grpSpPr>
              <p:sp>
                <p:nvSpPr>
                  <p:cNvPr id="130256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575" y="1152"/>
                    <a:ext cx="1344" cy="0"/>
                  </a:xfrm>
                  <a:prstGeom prst="line">
                    <a:avLst/>
                  </a:prstGeom>
                  <a:noFill/>
                  <a:ln w="8890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grpSp>
                <p:nvGrpSpPr>
                  <p:cNvPr id="12" name="Group 38"/>
                  <p:cNvGrpSpPr>
                    <a:grpSpLocks/>
                  </p:cNvGrpSpPr>
                  <p:nvPr/>
                </p:nvGrpSpPr>
                <p:grpSpPr bwMode="auto">
                  <a:xfrm>
                    <a:off x="3575" y="1584"/>
                    <a:ext cx="1340" cy="0"/>
                    <a:chOff x="3575" y="1584"/>
                    <a:chExt cx="1340" cy="0"/>
                  </a:xfrm>
                </p:grpSpPr>
                <p:sp>
                  <p:nvSpPr>
                    <p:cNvPr id="1302567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5" y="1584"/>
                      <a:ext cx="204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68" name="Line 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840" y="1584"/>
                      <a:ext cx="816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69" name="Line 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711" y="1584"/>
                      <a:ext cx="204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3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3575" y="1440"/>
                    <a:ext cx="1344" cy="0"/>
                    <a:chOff x="3562" y="1440"/>
                    <a:chExt cx="1344" cy="0"/>
                  </a:xfrm>
                </p:grpSpPr>
                <p:sp>
                  <p:nvSpPr>
                    <p:cNvPr id="1302571" name="Line 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62" y="1440"/>
                      <a:ext cx="306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72" name="Line 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00" y="1440"/>
                      <a:ext cx="306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73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36" y="1440"/>
                      <a:ext cx="601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4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3575" y="1296"/>
                    <a:ext cx="1344" cy="0"/>
                    <a:chOff x="3552" y="1296"/>
                    <a:chExt cx="1344" cy="0"/>
                  </a:xfrm>
                </p:grpSpPr>
                <p:sp>
                  <p:nvSpPr>
                    <p:cNvPr id="1302575" name="Line 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52" y="1296"/>
                      <a:ext cx="528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76" name="Line 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68" y="1296"/>
                      <a:ext cx="528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  <p:sp>
                  <p:nvSpPr>
                    <p:cNvPr id="130257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141" y="1296"/>
                      <a:ext cx="188" cy="0"/>
                    </a:xfrm>
                    <a:prstGeom prst="line">
                      <a:avLst/>
                    </a:prstGeom>
                    <a:noFill/>
                    <a:ln w="88900">
                      <a:solidFill>
                        <a:schemeClr val="bg1"/>
                      </a:solidFill>
                      <a:prstDash val="sysDot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1302578" name="Rectangle 50"/>
              <p:cNvSpPr>
                <a:spLocks noChangeArrowheads="1"/>
              </p:cNvSpPr>
              <p:nvPr/>
            </p:nvSpPr>
            <p:spPr bwMode="auto">
              <a:xfrm>
                <a:off x="3648" y="912"/>
                <a:ext cx="1652" cy="28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fr-CA" sz="2400" dirty="0" err="1">
                    <a:solidFill>
                      <a:schemeClr val="bg1"/>
                    </a:solidFill>
                    <a:latin typeface="Times New Roman" pitchFamily="18" charset="0"/>
                    <a:cs typeface="Courier New" pitchFamily="49" charset="0"/>
                  </a:rPr>
                  <a:t>Nieman</a:t>
                </a:r>
                <a:r>
                  <a:rPr lang="fr-CA" sz="2400" dirty="0">
                    <a:solidFill>
                      <a:schemeClr val="bg1"/>
                    </a:solidFill>
                    <a:latin typeface="Times New Roman" pitchFamily="18" charset="0"/>
                    <a:cs typeface="Courier New" pitchFamily="49" charset="0"/>
                  </a:rPr>
                  <a:t> &amp; </a:t>
                </a:r>
                <a:r>
                  <a:rPr lang="fr-CA" sz="2400" dirty="0" err="1">
                    <a:solidFill>
                      <a:schemeClr val="bg1"/>
                    </a:solidFill>
                    <a:latin typeface="Times New Roman" pitchFamily="18" charset="0"/>
                    <a:cs typeface="Courier New" pitchFamily="49" charset="0"/>
                  </a:rPr>
                  <a:t>Nieman</a:t>
                </a:r>
                <a:endParaRPr lang="fr-FR" sz="2400" dirty="0">
                  <a:solidFill>
                    <a:schemeClr val="bg1"/>
                  </a:solidFill>
                  <a:latin typeface="Times New Roman" pitchFamily="18" charset="0"/>
                  <a:cs typeface="Courier New" pitchFamily="49" charset="0"/>
                </a:endParaRPr>
              </a:p>
            </p:txBody>
          </p:sp>
        </p:grpSp>
        <p:sp>
          <p:nvSpPr>
            <p:cNvPr id="1302579" name="Line 51"/>
            <p:cNvSpPr>
              <a:spLocks noChangeShapeType="1"/>
            </p:cNvSpPr>
            <p:nvPr/>
          </p:nvSpPr>
          <p:spPr bwMode="auto">
            <a:xfrm flipH="1">
              <a:off x="3216" y="1632"/>
              <a:ext cx="528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52"/>
          <p:cNvGrpSpPr>
            <a:grpSpLocks/>
          </p:cNvGrpSpPr>
          <p:nvPr/>
        </p:nvGrpSpPr>
        <p:grpSpPr bwMode="auto">
          <a:xfrm>
            <a:off x="4419600" y="4343400"/>
            <a:ext cx="3505200" cy="1679575"/>
            <a:chOff x="2784" y="2736"/>
            <a:chExt cx="2208" cy="1058"/>
          </a:xfrm>
        </p:grpSpPr>
        <p:sp>
          <p:nvSpPr>
            <p:cNvPr id="1302581" name="Text Box 53"/>
            <p:cNvSpPr txBox="1">
              <a:spLocks noChangeArrowheads="1"/>
            </p:cNvSpPr>
            <p:nvPr/>
          </p:nvSpPr>
          <p:spPr bwMode="auto">
            <a:xfrm>
              <a:off x="3360" y="2736"/>
              <a:ext cx="1632" cy="1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CA" sz="2400">
                  <a:solidFill>
                    <a:schemeClr val="bg1"/>
                  </a:solidFill>
                  <a:latin typeface="Times New Roman" pitchFamily="18" charset="0"/>
                </a:rPr>
                <a:t>Galton</a:t>
              </a:r>
              <a:endParaRPr lang="en-CA" sz="1600">
                <a:solidFill>
                  <a:schemeClr val="bg1"/>
                </a:solidFill>
                <a:latin typeface="Times New Roman" pitchFamily="18" charset="0"/>
              </a:endParaRP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1..0                          1..90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1..180                 0.5..270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0.7071..315    0.7071..45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0.7071..135  0.7071..225</a:t>
              </a:r>
            </a:p>
            <a:p>
              <a:pPr eaLnBrk="1" hangingPunct="1"/>
              <a:r>
                <a:rPr lang="en-CA" sz="1600">
                  <a:solidFill>
                    <a:schemeClr val="bg1"/>
                  </a:solidFill>
                  <a:latin typeface="Times New Roman" pitchFamily="18" charset="0"/>
                </a:rPr>
                <a:t> 0.5..270</a:t>
              </a:r>
            </a:p>
          </p:txBody>
        </p:sp>
        <p:sp>
          <p:nvSpPr>
            <p:cNvPr id="1302582" name="Line 54"/>
            <p:cNvSpPr>
              <a:spLocks noChangeShapeType="1"/>
            </p:cNvSpPr>
            <p:nvPr/>
          </p:nvSpPr>
          <p:spPr bwMode="auto">
            <a:xfrm flipH="1">
              <a:off x="2784" y="3216"/>
              <a:ext cx="624" cy="144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>
                <a:solidFill>
                  <a:schemeClr val="bg1"/>
                </a:solidFill>
              </a:endParaRPr>
            </a:p>
          </p:txBody>
        </p:sp>
      </p:grpSp>
      <p:sp>
        <p:nvSpPr>
          <p:cNvPr id="1302583" name="Line 55"/>
          <p:cNvSpPr>
            <a:spLocks noChangeShapeType="1"/>
          </p:cNvSpPr>
          <p:nvPr/>
        </p:nvSpPr>
        <p:spPr bwMode="auto">
          <a:xfrm flipV="1">
            <a:off x="3581400" y="3581400"/>
            <a:ext cx="304800" cy="4572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>
              <a:solidFill>
                <a:schemeClr val="bg1"/>
              </a:solidFill>
            </a:endParaRPr>
          </a:p>
        </p:txBody>
      </p:sp>
      <p:sp>
        <p:nvSpPr>
          <p:cNvPr id="57" name="WordArt 5"/>
          <p:cNvSpPr>
            <a:spLocks noChangeArrowheads="1" noChangeShapeType="1" noTextEdit="1"/>
          </p:cNvSpPr>
          <p:nvPr/>
        </p:nvSpPr>
        <p:spPr bwMode="auto">
          <a:xfrm>
            <a:off x="723900" y="381000"/>
            <a:ext cx="769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… E AL PRINCIPIO DEL XX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0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0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0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0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0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0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0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0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0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2534" grpId="0" animBg="1"/>
      <p:bldP spid="1302535" grpId="0" animBg="1"/>
      <p:bldP spid="1302536" grpId="0" animBg="1"/>
      <p:bldP spid="1302537" grpId="0" animBg="1"/>
      <p:bldP spid="1302538" grpId="0" animBg="1"/>
      <p:bldP spid="1302539" grpId="0" animBg="1"/>
      <p:bldP spid="1302540" grpId="0" animBg="1"/>
      <p:bldP spid="1302541" grpId="0" animBg="1"/>
      <p:bldP spid="1302542" grpId="0" animBg="1"/>
      <p:bldP spid="13025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alassie 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723900" y="314308"/>
            <a:ext cx="769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IL CODICE BINARIO DEL MESSAGGIO DI ARECIBO (1974)</a:t>
            </a:r>
          </a:p>
        </p:txBody>
      </p:sp>
      <p:pic>
        <p:nvPicPr>
          <p:cNvPr id="7" name="Picture 1" descr="C:\Users\utente\Pictures\09 SETI\SETI 15b - Arecibo Message (16-11-1974) Code 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934" y="1172272"/>
            <a:ext cx="8168133" cy="540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1506" name="Picture 2" descr="Galassie 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</p:spPr>
      </p:pic>
      <p:sp>
        <p:nvSpPr>
          <p:cNvPr id="1301508" name="AutoShape 4"/>
          <p:cNvSpPr>
            <a:spLocks noChangeArrowheads="1"/>
          </p:cNvSpPr>
          <p:nvPr/>
        </p:nvSpPr>
        <p:spPr bwMode="auto">
          <a:xfrm flipH="1" flipV="1">
            <a:off x="157163" y="760413"/>
            <a:ext cx="1982787" cy="272097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rot="10800000">
            <a:spAutoFit/>
          </a:bodyPr>
          <a:lstStyle/>
          <a:p>
            <a:pPr algn="r"/>
            <a:r>
              <a:rPr lang="es-PE" sz="2000">
                <a:latin typeface="CG Omega" pitchFamily="34" charset="0"/>
              </a:rPr>
              <a:t>Il codice contiene un numero di bit che è il prodotto di due numeri primi</a:t>
            </a:r>
          </a:p>
          <a:p>
            <a:pPr algn="r"/>
            <a:r>
              <a:rPr lang="es-PE" sz="2000">
                <a:latin typeface="CG Omega" pitchFamily="34" charset="0"/>
              </a:rPr>
              <a:t>(qui 23x73)...</a:t>
            </a:r>
          </a:p>
        </p:txBody>
      </p:sp>
      <p:sp>
        <p:nvSpPr>
          <p:cNvPr id="1301509" name="AutoShape 5"/>
          <p:cNvSpPr>
            <a:spLocks noChangeArrowheads="1"/>
          </p:cNvSpPr>
          <p:nvPr/>
        </p:nvSpPr>
        <p:spPr bwMode="auto">
          <a:xfrm flipH="1" flipV="1">
            <a:off x="6935788" y="1981200"/>
            <a:ext cx="2058987" cy="241935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rot="10800000">
            <a:spAutoFit/>
          </a:bodyPr>
          <a:lstStyle/>
          <a:p>
            <a:pPr algn="l"/>
            <a:r>
              <a:rPr lang="es-PE" sz="2000">
                <a:latin typeface="CG Omega" pitchFamily="34" charset="0"/>
              </a:rPr>
              <a:t>... in modo che esista</a:t>
            </a:r>
          </a:p>
          <a:p>
            <a:pPr algn="l"/>
            <a:r>
              <a:rPr lang="es-PE" sz="2000">
                <a:latin typeface="CG Omega" pitchFamily="34" charset="0"/>
              </a:rPr>
              <a:t>UN SOLO MODO</a:t>
            </a:r>
          </a:p>
          <a:p>
            <a:pPr algn="l"/>
            <a:r>
              <a:rPr lang="es-PE" sz="2000">
                <a:latin typeface="CG Omega" pitchFamily="34" charset="0"/>
              </a:rPr>
              <a:t>di disporli</a:t>
            </a:r>
          </a:p>
          <a:p>
            <a:pPr algn="l"/>
            <a:r>
              <a:rPr lang="es-PE" sz="2000">
                <a:latin typeface="CG Omega" pitchFamily="34" charset="0"/>
              </a:rPr>
              <a:t>per formare un’immagine</a:t>
            </a:r>
          </a:p>
        </p:txBody>
      </p:sp>
      <p:pic>
        <p:nvPicPr>
          <p:cNvPr id="40962" name="Picture 2" descr="C:\Users\utente\Pictures\09 SETI\SETI 15b - Arecibo Message (16-11-1974) Code 02.gif"/>
          <p:cNvPicPr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672000" y="549000"/>
            <a:ext cx="1800000" cy="5760000"/>
          </a:xfrm>
          <a:prstGeom prst="rect">
            <a:avLst/>
          </a:prstGeom>
          <a:noFill/>
        </p:spPr>
      </p:pic>
      <p:pic>
        <p:nvPicPr>
          <p:cNvPr id="2" name="Picture 1" descr="C:\Users\utente\Pictures\09 SETI\SETI 15a - Arecibo Message (16-11-1974) Color 02.png">
            <a:extLst>
              <a:ext uri="{FF2B5EF4-FFF2-40B4-BE49-F238E27FC236}">
                <a16:creationId xmlns:a16="http://schemas.microsoft.com/office/drawing/2014/main" id="{4619C0A8-6F1F-388C-FE84-C6916E932DE0}"/>
              </a:ext>
            </a:extLst>
          </p:cNvPr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8000" y="495000"/>
            <a:ext cx="1908000" cy="5868000"/>
          </a:xfrm>
          <a:prstGeom prst="rect">
            <a:avLst/>
          </a:prstGeom>
          <a:noFill/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49185D14-2B06-D8B0-5FC7-B12A3B560F72}"/>
              </a:ext>
            </a:extLst>
          </p:cNvPr>
          <p:cNvGrpSpPr>
            <a:grpSpLocks/>
          </p:cNvGrpSpPr>
          <p:nvPr/>
        </p:nvGrpSpPr>
        <p:grpSpPr bwMode="auto">
          <a:xfrm>
            <a:off x="5580112" y="354013"/>
            <a:ext cx="523875" cy="5903914"/>
            <a:chOff x="3456" y="327"/>
            <a:chExt cx="330" cy="3719"/>
          </a:xfrm>
        </p:grpSpPr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905EA94A-7AB6-D0DB-A4FD-325A201EF7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327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r>
                <a:rPr lang="it-IT" sz="2400" dirty="0">
                  <a:latin typeface="Arial" charset="0"/>
                </a:rPr>
                <a:t>73</a:t>
              </a:r>
              <a:endParaRPr lang="it-IT" sz="2400" b="0" dirty="0">
                <a:latin typeface="Arial" charset="0"/>
              </a:endParaRPr>
            </a:p>
          </p:txBody>
        </p:sp>
        <p:sp>
          <p:nvSpPr>
            <p:cNvPr id="5" name="Line 8">
              <a:extLst>
                <a:ext uri="{FF2B5EF4-FFF2-40B4-BE49-F238E27FC236}">
                  <a16:creationId xmlns:a16="http://schemas.microsoft.com/office/drawing/2014/main" id="{D591AEB1-C693-3E68-239A-AFA2A4B341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5" y="644"/>
              <a:ext cx="0" cy="340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 dirty="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7C2A588-B687-5CB7-EC23-111A0F4132EB}"/>
              </a:ext>
            </a:extLst>
          </p:cNvPr>
          <p:cNvGrpSpPr/>
          <p:nvPr/>
        </p:nvGrpSpPr>
        <p:grpSpPr>
          <a:xfrm>
            <a:off x="3057525" y="91480"/>
            <a:ext cx="2414475" cy="457200"/>
            <a:chOff x="3057525" y="188640"/>
            <a:chExt cx="2414475" cy="457200"/>
          </a:xfrm>
        </p:grpSpPr>
        <p:sp>
          <p:nvSpPr>
            <p:cNvPr id="7" name="Text Box 10">
              <a:extLst>
                <a:ext uri="{FF2B5EF4-FFF2-40B4-BE49-F238E27FC236}">
                  <a16:creationId xmlns:a16="http://schemas.microsoft.com/office/drawing/2014/main" id="{80306BCC-3631-AEE0-0768-95107E92D1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7525" y="188640"/>
              <a:ext cx="5238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r>
                <a:rPr lang="it-IT" sz="2400" dirty="0">
                  <a:latin typeface="Arial" charset="0"/>
                </a:rPr>
                <a:t>23</a:t>
              </a:r>
              <a:endParaRPr lang="it-IT" sz="2400" b="0" dirty="0">
                <a:latin typeface="Arial" charset="0"/>
              </a:endParaRPr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33FC6F31-FBBF-6161-CFED-0E88F72B16E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4572000" y="-495336"/>
              <a:ext cx="0" cy="18000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015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015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1508" grpId="0" autoUpdateAnimBg="0"/>
      <p:bldP spid="130150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074" name="Picture 2" descr="Galassie 02 (Tolos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11075" name="AutoShape 3"/>
          <p:cNvSpPr>
            <a:spLocks noChangeArrowheads="1"/>
          </p:cNvSpPr>
          <p:nvPr/>
        </p:nvSpPr>
        <p:spPr bwMode="auto">
          <a:xfrm>
            <a:off x="252000" y="3048000"/>
            <a:ext cx="8640000" cy="783193"/>
          </a:xfrm>
          <a:prstGeom prst="roundRect">
            <a:avLst>
              <a:gd name="adj" fmla="val 16667"/>
            </a:avLst>
          </a:prstGeom>
          <a:solidFill>
            <a:srgbClr val="003366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PE" sz="4000" dirty="0"/>
              <a:t>4) QUALE LINGUAGGIO ?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5">
            <a:extLst>
              <a:ext uri="{FF2B5EF4-FFF2-40B4-BE49-F238E27FC236}">
                <a16:creationId xmlns:a16="http://schemas.microsoft.com/office/drawing/2014/main" id="{8442E0F6-73B9-4B90-A613-4D9FA2541A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785938" y="1597821"/>
            <a:ext cx="5572125" cy="3662362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?</a:t>
            </a: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id="{398C6FDF-025A-D3BA-C43A-0D23D383FC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785938" y="1597822"/>
            <a:ext cx="5572125" cy="3662362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1227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098" name="Picture 2" descr="Galassie 02 (Tolos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12099" name="AutoShape 3"/>
          <p:cNvSpPr>
            <a:spLocks noChangeArrowheads="1"/>
          </p:cNvSpPr>
          <p:nvPr/>
        </p:nvSpPr>
        <p:spPr bwMode="auto">
          <a:xfrm>
            <a:off x="252000" y="3048000"/>
            <a:ext cx="8640000" cy="783193"/>
          </a:xfrm>
          <a:prstGeom prst="roundRect">
            <a:avLst>
              <a:gd name="adj" fmla="val 16667"/>
            </a:avLst>
          </a:prstGeom>
          <a:solidFill>
            <a:srgbClr val="003366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5) COME CAPIRSI ?</a:t>
            </a:r>
          </a:p>
        </p:txBody>
      </p:sp>
    </p:spTree>
    <p:extLst>
      <p:ext uri="{BB962C8B-B14F-4D97-AF65-F5344CB8AC3E}">
        <p14:creationId xmlns:p14="http://schemas.microsoft.com/office/powerpoint/2010/main" val="14385381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5">
            <a:extLst>
              <a:ext uri="{FF2B5EF4-FFF2-40B4-BE49-F238E27FC236}">
                <a16:creationId xmlns:a16="http://schemas.microsoft.com/office/drawing/2014/main" id="{8442E0F6-73B9-4B90-A613-4D9FA2541A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785938" y="1597821"/>
            <a:ext cx="5572125" cy="3662362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?</a:t>
            </a: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id="{398C6FDF-025A-D3BA-C43A-0D23D383FC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785938" y="1597822"/>
            <a:ext cx="5572125" cy="3662362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091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074" name="Picture 2" descr="Galassie 02 (Tolos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11075" name="AutoShape 3"/>
          <p:cNvSpPr>
            <a:spLocks noChangeArrowheads="1"/>
          </p:cNvSpPr>
          <p:nvPr/>
        </p:nvSpPr>
        <p:spPr bwMode="auto">
          <a:xfrm>
            <a:off x="252000" y="2696885"/>
            <a:ext cx="8640000" cy="1464231"/>
          </a:xfrm>
          <a:prstGeom prst="roundRect">
            <a:avLst>
              <a:gd name="adj" fmla="val 16667"/>
            </a:avLst>
          </a:prstGeom>
          <a:solidFill>
            <a:srgbClr val="003366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BREVE STORIA DEI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MESSAGGI INTERSTELLARI</a:t>
            </a:r>
          </a:p>
        </p:txBody>
      </p:sp>
    </p:spTree>
    <p:extLst>
      <p:ext uri="{BB962C8B-B14F-4D97-AF65-F5344CB8AC3E}">
        <p14:creationId xmlns:p14="http://schemas.microsoft.com/office/powerpoint/2010/main" val="108553685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adiotelescopi 03 - Evpatori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066800"/>
            <a:ext cx="8991600" cy="5715000"/>
          </a:xfrm>
          <a:prstGeom prst="rect">
            <a:avLst/>
          </a:prstGeom>
          <a:noFill/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 flipH="1" flipV="1">
            <a:off x="252000" y="1620000"/>
            <a:ext cx="8640000" cy="4158436"/>
          </a:xfrm>
          <a:prstGeom prst="foldedCorner">
            <a:avLst>
              <a:gd name="adj" fmla="val 12500"/>
            </a:avLst>
          </a:prstGeom>
          <a:solidFill>
            <a:schemeClr val="tx1">
              <a:alpha val="50000"/>
            </a:schemeClr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rot="10800000"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Nel 1962 dal radiotelescopio di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Evpatoria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,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in Ucraina (che però allora era parte dell’Unione Sovietica), venne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inviato nello spazio un messaggio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formato da 3 sole parole</a:t>
            </a:r>
            <a:r>
              <a:rPr lang="it-IT" sz="2400" dirty="0"/>
              <a:t>: Lenin, URSS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lang="it-IT" sz="2400" dirty="0"/>
              <a:t>e M</a:t>
            </a:r>
            <a:r>
              <a:rPr kumimoji="0" lang="it-IT" sz="2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ir</a:t>
            </a:r>
            <a:r>
              <a:rPr lang="it-IT" sz="2400" dirty="0"/>
              <a:t>,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che in russo significa “pace”, ma anche “universo”. . Questo non può però essere considerarlo un autentico messaggio interstellare, perché non solo non c’è stata nessun</a:t>
            </a:r>
            <a:r>
              <a:rPr lang="it-IT" sz="2400" dirty="0"/>
              <a:t>a riflessione</a:t>
            </a:r>
            <a:r>
              <a:rPr kumimoji="0" lang="it-IT" sz="2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su come renderlo comprensibile a una civiltà diversa dalla nostra</a:t>
            </a:r>
            <a:r>
              <a:rPr lang="it-IT" sz="2400" dirty="0"/>
              <a:t>, ma venne inviato a Marte e non verso le stelle.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4" name="WordArt 5">
            <a:extLst>
              <a:ext uri="{FF2B5EF4-FFF2-40B4-BE49-F238E27FC236}">
                <a16:creationId xmlns:a16="http://schemas.microsoft.com/office/drawing/2014/main" id="{4ED7466D-1B77-9227-A0AA-706AC000F1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900" y="382895"/>
            <a:ext cx="769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 Black"/>
                <a:ea typeface="+mn-ea"/>
                <a:cs typeface="+mn-cs"/>
              </a:rPr>
              <a:t>IL MESSAGGIO ‘MIR’</a:t>
            </a:r>
          </a:p>
        </p:txBody>
      </p:sp>
    </p:spTree>
    <p:extLst>
      <p:ext uri="{BB962C8B-B14F-4D97-AF65-F5344CB8AC3E}">
        <p14:creationId xmlns:p14="http://schemas.microsoft.com/office/powerpoint/2010/main" val="780025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829" name="WordArt 5"/>
          <p:cNvSpPr>
            <a:spLocks noChangeArrowheads="1" noChangeShapeType="1" noTextEdit="1"/>
          </p:cNvSpPr>
          <p:nvPr/>
        </p:nvSpPr>
        <p:spPr bwMode="auto">
          <a:xfrm rot="5400000">
            <a:off x="-2393949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FRANK DRAKE</a:t>
            </a:r>
          </a:p>
        </p:txBody>
      </p:sp>
      <p:sp>
        <p:nvSpPr>
          <p:cNvPr id="1485830" name="WordArt 6"/>
          <p:cNvSpPr>
            <a:spLocks noChangeArrowheads="1" noChangeShapeType="1" noTextEdit="1"/>
          </p:cNvSpPr>
          <p:nvPr/>
        </p:nvSpPr>
        <p:spPr bwMode="auto">
          <a:xfrm rot="5400000">
            <a:off x="5165726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1930 - 2022</a:t>
            </a:r>
          </a:p>
        </p:txBody>
      </p:sp>
      <p:pic>
        <p:nvPicPr>
          <p:cNvPr id="1485831" name="Picture 7" descr="Drake Frank 0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000" y="327383"/>
            <a:ext cx="6480000" cy="6203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6066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978" name="Picture 2" descr="Galassie 02 (Tolos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06979" name="AutoShape 3"/>
          <p:cNvSpPr>
            <a:spLocks noChangeArrowheads="1"/>
          </p:cNvSpPr>
          <p:nvPr/>
        </p:nvSpPr>
        <p:spPr bwMode="auto">
          <a:xfrm>
            <a:off x="252000" y="2707482"/>
            <a:ext cx="8640000" cy="1464231"/>
          </a:xfrm>
          <a:prstGeom prst="roundRect">
            <a:avLst>
              <a:gd name="adj" fmla="val 16667"/>
            </a:avLst>
          </a:prstGeom>
          <a:solidFill>
            <a:srgbClr val="003366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PE" sz="4000" dirty="0"/>
              <a:t>INGREDIENTI PER UNA TELEFONATA COSMICA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3558" name="Picture 6" descr="163 m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6525"/>
            <a:ext cx="9144000" cy="6591300"/>
          </a:xfrm>
          <a:prstGeom prst="rect">
            <a:avLst/>
          </a:prstGeom>
          <a:noFill/>
        </p:spPr>
      </p:pic>
      <p:sp>
        <p:nvSpPr>
          <p:cNvPr id="1303555" name="Rectangle 3"/>
          <p:cNvSpPr>
            <a:spLocks noChangeArrowheads="1"/>
          </p:cNvSpPr>
          <p:nvPr/>
        </p:nvSpPr>
        <p:spPr bwMode="auto">
          <a:xfrm>
            <a:off x="381000" y="5301208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…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inviato da Frank Drake verso l’ammasso globulare M13, lontano circa 25.000 anni luce, il 16 novembre … </a:t>
            </a:r>
          </a:p>
        </p:txBody>
      </p:sp>
      <p:pic>
        <p:nvPicPr>
          <p:cNvPr id="1303556" name="Picture 4" descr="SETI 15b - Arecibo Message (16-11-1974) Star Wa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600200"/>
            <a:ext cx="8226425" cy="3427413"/>
          </a:xfrm>
          <a:prstGeom prst="rect">
            <a:avLst/>
          </a:prstGeom>
          <a:noFill/>
        </p:spPr>
      </p:pic>
      <p:sp>
        <p:nvSpPr>
          <p:cNvPr id="1303557" name="WordArt 5"/>
          <p:cNvSpPr>
            <a:spLocks noChangeArrowheads="1" noChangeShapeType="1" noTextEdit="1"/>
          </p:cNvSpPr>
          <p:nvPr/>
        </p:nvSpPr>
        <p:spPr bwMode="auto">
          <a:xfrm>
            <a:off x="723900" y="360000"/>
            <a:ext cx="769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 Black"/>
                <a:ea typeface="+mn-ea"/>
                <a:cs typeface="+mn-cs"/>
              </a:rPr>
              <a:t>IL MESSAGGIO </a:t>
            </a:r>
            <a:r>
              <a:rPr kumimoji="0" lang="it-IT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 Black"/>
                <a:ea typeface="+mn-ea"/>
                <a:cs typeface="+mn-cs"/>
              </a:rPr>
              <a:t>DI</a:t>
            </a: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 Black"/>
                <a:ea typeface="+mn-ea"/>
                <a:cs typeface="+mn-cs"/>
              </a:rPr>
              <a:t> ARECIBO</a:t>
            </a:r>
          </a:p>
        </p:txBody>
      </p:sp>
      <p:sp>
        <p:nvSpPr>
          <p:cNvPr id="2" name="WordArt 5">
            <a:extLst>
              <a:ext uri="{FF2B5EF4-FFF2-40B4-BE49-F238E27FC236}">
                <a16:creationId xmlns:a16="http://schemas.microsoft.com/office/drawing/2014/main" id="{8F25C0A8-98EE-0341-F5B1-60A9B2066A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900" y="382895"/>
            <a:ext cx="769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 Black"/>
                <a:ea typeface="+mn-ea"/>
                <a:cs typeface="+mn-cs"/>
              </a:rPr>
              <a:t>IL MESSAGGIO </a:t>
            </a:r>
            <a:r>
              <a:rPr kumimoji="0" lang="it-IT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 Black"/>
                <a:ea typeface="+mn-ea"/>
                <a:cs typeface="+mn-cs"/>
              </a:rPr>
              <a:t>DI</a:t>
            </a: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 Black"/>
                <a:ea typeface="+mn-ea"/>
                <a:cs typeface="+mn-cs"/>
              </a:rPr>
              <a:t> ARECIBO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035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0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0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355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1" descr="C:\Users\utente\Pictures\09 SETI\Ad Arecibo 13 - Di not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072" y="0"/>
            <a:ext cx="7989857" cy="6858000"/>
          </a:xfrm>
          <a:prstGeom prst="rect">
            <a:avLst/>
          </a:prstGeom>
          <a:noFill/>
        </p:spPr>
      </p:pic>
      <p:sp>
        <p:nvSpPr>
          <p:cNvPr id="1012739" name="Rectangle 3"/>
          <p:cNvSpPr>
            <a:spLocks noChangeArrowheads="1"/>
          </p:cNvSpPr>
          <p:nvPr/>
        </p:nvSpPr>
        <p:spPr bwMode="auto">
          <a:xfrm>
            <a:off x="304800" y="5572140"/>
            <a:ext cx="8534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… dal radiotelescopio gigante di Arecibo (Portorico),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fu il primo messaggio della storia inviato intenzionalmente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nello spazio verso altre civiltà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885950" y="360000"/>
            <a:ext cx="53721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1974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127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739" grpId="0" autoUpdateAnimBg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C:\Users\utente\Pictures\09 SETI\Ad Arecibo 1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553" y="0"/>
            <a:ext cx="8656895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850" name="Picture 2" descr="Pioneer 10 (1972) 07a - Traiettorie di lancio dei Pioneer e delle Voyag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000" y="1050116"/>
            <a:ext cx="6480000" cy="4757768"/>
          </a:xfrm>
          <a:prstGeom prst="rect">
            <a:avLst/>
          </a:prstGeom>
          <a:noFill/>
        </p:spPr>
      </p:pic>
      <p:sp>
        <p:nvSpPr>
          <p:cNvPr id="1486853" name="WordArt 5"/>
          <p:cNvSpPr>
            <a:spLocks noChangeArrowheads="1" noChangeShapeType="1" noTextEdit="1"/>
          </p:cNvSpPr>
          <p:nvPr/>
        </p:nvSpPr>
        <p:spPr bwMode="auto">
          <a:xfrm rot="5400000">
            <a:off x="-2384424" y="3167062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PIONEER 10 E 11</a:t>
            </a:r>
          </a:p>
        </p:txBody>
      </p:sp>
      <p:sp>
        <p:nvSpPr>
          <p:cNvPr id="1486854" name="WordArt 6"/>
          <p:cNvSpPr>
            <a:spLocks noChangeArrowheads="1" noChangeShapeType="1" noTextEdit="1"/>
          </p:cNvSpPr>
          <p:nvPr/>
        </p:nvSpPr>
        <p:spPr bwMode="auto">
          <a:xfrm rot="5400000">
            <a:off x="5165726" y="3167062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VOYAGER 1 E 2</a:t>
            </a: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885950" y="182158"/>
            <a:ext cx="53721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1972</a:t>
            </a:r>
            <a:endParaRPr kumimoji="0" lang="it-IT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885950" y="5990042"/>
            <a:ext cx="53721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1977</a:t>
            </a:r>
            <a:endParaRPr kumimoji="0" lang="it-IT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301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924" name="Picture 4" descr="SETI 13c - Placca del Pioneer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000" y="605729"/>
            <a:ext cx="6480000" cy="5646543"/>
          </a:xfrm>
          <a:prstGeom prst="rect">
            <a:avLst/>
          </a:prstGeom>
          <a:noFill/>
        </p:spPr>
      </p:pic>
      <p:sp>
        <p:nvSpPr>
          <p:cNvPr id="1489925" name="WordArt 5"/>
          <p:cNvSpPr>
            <a:spLocks noChangeArrowheads="1" noChangeShapeType="1" noTextEdit="1"/>
          </p:cNvSpPr>
          <p:nvPr/>
        </p:nvSpPr>
        <p:spPr bwMode="auto">
          <a:xfrm rot="5400000">
            <a:off x="-2384424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PLACCA DEL</a:t>
            </a:r>
          </a:p>
        </p:txBody>
      </p:sp>
      <p:sp>
        <p:nvSpPr>
          <p:cNvPr id="1489926" name="WordArt 6"/>
          <p:cNvSpPr>
            <a:spLocks noChangeArrowheads="1" noChangeShapeType="1" noTextEdit="1"/>
          </p:cNvSpPr>
          <p:nvPr/>
        </p:nvSpPr>
        <p:spPr bwMode="auto">
          <a:xfrm rot="5400000">
            <a:off x="5165726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PIONEER 10</a:t>
            </a:r>
          </a:p>
        </p:txBody>
      </p:sp>
    </p:spTree>
    <p:extLst>
      <p:ext uri="{BB962C8B-B14F-4D97-AF65-F5344CB8AC3E}">
        <p14:creationId xmlns:p14="http://schemas.microsoft.com/office/powerpoint/2010/main" val="57643279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6437" name="Picture 5" descr="SETI 14 - Placca del Voyag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214313"/>
            <a:ext cx="6429375" cy="6429375"/>
          </a:xfrm>
          <a:prstGeom prst="rect">
            <a:avLst/>
          </a:prstGeom>
          <a:noFill/>
        </p:spPr>
      </p:pic>
      <p:sp>
        <p:nvSpPr>
          <p:cNvPr id="1426439" name="WordArt 7"/>
          <p:cNvSpPr>
            <a:spLocks noChangeArrowheads="1" noChangeShapeType="1" noTextEdit="1"/>
          </p:cNvSpPr>
          <p:nvPr/>
        </p:nvSpPr>
        <p:spPr bwMode="auto">
          <a:xfrm rot="5400000">
            <a:off x="-2384424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PLACCA DEL</a:t>
            </a:r>
          </a:p>
        </p:txBody>
      </p:sp>
      <p:sp>
        <p:nvSpPr>
          <p:cNvPr id="1426440" name="WordArt 8"/>
          <p:cNvSpPr>
            <a:spLocks noChangeArrowheads="1" noChangeShapeType="1" noTextEdit="1"/>
          </p:cNvSpPr>
          <p:nvPr/>
        </p:nvSpPr>
        <p:spPr bwMode="auto">
          <a:xfrm rot="5400000">
            <a:off x="5165726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VOYAGER</a:t>
            </a:r>
          </a:p>
        </p:txBody>
      </p:sp>
    </p:spTree>
    <p:extLst>
      <p:ext uri="{BB962C8B-B14F-4D97-AF65-F5344CB8AC3E}">
        <p14:creationId xmlns:p14="http://schemas.microsoft.com/office/powerpoint/2010/main" val="243567051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972" name="Picture 4" descr="216 voyager golden record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556" y="94456"/>
            <a:ext cx="6338888" cy="6669088"/>
          </a:xfrm>
          <a:prstGeom prst="rect">
            <a:avLst/>
          </a:prstGeom>
          <a:noFill/>
        </p:spPr>
      </p:pic>
      <p:sp>
        <p:nvSpPr>
          <p:cNvPr id="1491973" name="WordArt 5"/>
          <p:cNvSpPr>
            <a:spLocks noChangeArrowheads="1" noChangeShapeType="1" noTextEdit="1"/>
          </p:cNvSpPr>
          <p:nvPr/>
        </p:nvSpPr>
        <p:spPr bwMode="auto">
          <a:xfrm rot="5400000">
            <a:off x="-2384424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DISCO DEL</a:t>
            </a:r>
          </a:p>
        </p:txBody>
      </p:sp>
      <p:sp>
        <p:nvSpPr>
          <p:cNvPr id="1491974" name="WordArt 6"/>
          <p:cNvSpPr>
            <a:spLocks noChangeArrowheads="1" noChangeShapeType="1" noTextEdit="1"/>
          </p:cNvSpPr>
          <p:nvPr/>
        </p:nvSpPr>
        <p:spPr bwMode="auto">
          <a:xfrm rot="5400000">
            <a:off x="5165726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VOYAGER</a:t>
            </a:r>
          </a:p>
        </p:txBody>
      </p:sp>
    </p:spTree>
    <p:extLst>
      <p:ext uri="{BB962C8B-B14F-4D97-AF65-F5344CB8AC3E}">
        <p14:creationId xmlns:p14="http://schemas.microsoft.com/office/powerpoint/2010/main" val="231408431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alassie 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</p:spPr>
      </p:pic>
      <p:sp>
        <p:nvSpPr>
          <p:cNvPr id="1449987" name="WordArt 3"/>
          <p:cNvSpPr>
            <a:spLocks noChangeArrowheads="1" noChangeShapeType="1" noTextEdit="1"/>
          </p:cNvSpPr>
          <p:nvPr/>
        </p:nvSpPr>
        <p:spPr bwMode="auto">
          <a:xfrm>
            <a:off x="723900" y="285728"/>
            <a:ext cx="769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 Black"/>
                <a:ea typeface="+mn-ea"/>
                <a:cs typeface="+mn-cs"/>
              </a:rPr>
              <a:t>UN MESSAGGIO AI TERRESTRI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4787" y="3000665"/>
            <a:ext cx="8496664" cy="3540132"/>
            <a:chOff x="980" y="2056"/>
            <a:chExt cx="3797" cy="3096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980" y="3187"/>
              <a:ext cx="3797" cy="1965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30000"/>
              </a:schemeClr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In effetti questi messaggi, come anche quello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di </a:t>
              </a:r>
              <a:r>
                <a:rPr kumimoji="0" lang="it-IT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Arecibo</a:t>
              </a:r>
              <a:r>
                <a:rPr kumimoji="0" lang="it-I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, erano rivolti essenzialmente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A NOI TERRESTRI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per aiutarci a prendere familiarità con l’idea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471" y="2056"/>
              <a:ext cx="814" cy="1431"/>
            </a:xfrm>
            <a:prstGeom prst="downArrow">
              <a:avLst>
                <a:gd name="adj1" fmla="val 53667"/>
                <a:gd name="adj2" fmla="val 54943"/>
              </a:avLst>
            </a:prstGeom>
            <a:gradFill rotWithShape="0"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7" name="AutoShape 6"/>
          <p:cNvSpPr>
            <a:spLocks noChangeArrowheads="1"/>
          </p:cNvSpPr>
          <p:nvPr/>
        </p:nvSpPr>
        <p:spPr bwMode="auto">
          <a:xfrm flipH="1" flipV="1">
            <a:off x="329392" y="1263968"/>
            <a:ext cx="8460000" cy="2236470"/>
          </a:xfrm>
          <a:prstGeom prst="foldedCorner">
            <a:avLst>
              <a:gd name="adj" fmla="val 12500"/>
            </a:avLst>
          </a:prstGeom>
          <a:solidFill>
            <a:schemeClr val="tx1">
              <a:alpha val="50000"/>
            </a:schemeClr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rot="10800000"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Per quanto suggestivi e affascinanti,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questi messaggi non hanno NESSUNA reale possibilità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di giungere a destinazione e quindi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di stabilire un contatto con una civiltà extraterrestre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376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106" name="Picture 2" descr="Radiotelescopi 03 - Evpatori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066800"/>
            <a:ext cx="8991600" cy="57150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4740836"/>
            <a:ext cx="8991600" cy="2007126"/>
            <a:chOff x="96" y="1914"/>
            <a:chExt cx="5568" cy="1593"/>
          </a:xfrm>
        </p:grpSpPr>
        <p:sp>
          <p:nvSpPr>
            <p:cNvPr id="1327108" name="AutoShape 4"/>
            <p:cNvSpPr>
              <a:spLocks noChangeArrowheads="1"/>
            </p:cNvSpPr>
            <p:nvPr/>
          </p:nvSpPr>
          <p:spPr bwMode="auto">
            <a:xfrm flipH="1" flipV="1">
              <a:off x="96" y="2037"/>
              <a:ext cx="5568" cy="1470"/>
            </a:xfrm>
            <a:prstGeom prst="foldedCorner">
              <a:avLst>
                <a:gd name="adj" fmla="val 12500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rot="10800000">
              <a:spAutoFit/>
            </a:bodyPr>
            <a:lstStyle/>
            <a:p>
              <a:pPr algn="l"/>
              <a:r>
                <a:rPr lang="es-PE" sz="2000" dirty="0">
                  <a:solidFill>
                    <a:schemeClr val="tx1"/>
                  </a:solidFill>
                  <a:latin typeface="CG Omega" pitchFamily="34" charset="0"/>
                </a:rPr>
                <a:t>Nel 2001 a Tolosa fu organizzato dal </a:t>
              </a:r>
              <a:r>
                <a:rPr lang="es-PE" sz="2000" i="1" dirty="0">
                  <a:solidFill>
                    <a:schemeClr val="tx1"/>
                  </a:solidFill>
                  <a:latin typeface="CG Omega" pitchFamily="34" charset="0"/>
                </a:rPr>
                <a:t>SETI Institute</a:t>
              </a:r>
              <a:r>
                <a:rPr lang="es-PE" sz="2000" dirty="0">
                  <a:solidFill>
                    <a:schemeClr val="tx1"/>
                  </a:solidFill>
                  <a:latin typeface="CG Omega" pitchFamily="34" charset="0"/>
                </a:rPr>
                <a:t>, durante il 52°  </a:t>
              </a:r>
              <a:r>
                <a:rPr lang="es-PE" sz="2000" i="1" dirty="0">
                  <a:solidFill>
                    <a:schemeClr val="tx1"/>
                  </a:solidFill>
                  <a:latin typeface="CG Omega" pitchFamily="34" charset="0"/>
                </a:rPr>
                <a:t>International Astronautical Congress</a:t>
              </a:r>
              <a:r>
                <a:rPr lang="es-PE" sz="2000" dirty="0">
                  <a:solidFill>
                    <a:schemeClr val="tx1"/>
                  </a:solidFill>
                  <a:latin typeface="CG Omega" pitchFamily="34" charset="0"/>
                </a:rPr>
                <a:t> (IAC), il primo seminario di una serie (che purtroppo in seguito venne interrotta per mancanza di soldi) su come costruire un messaggio interstellare capace di comunicare non solo la scienza o la matematica, ma anche alcuni concetti della nostra cultura</a:t>
              </a:r>
              <a:endParaRPr lang="es-PE" sz="2400" dirty="0">
                <a:solidFill>
                  <a:schemeClr val="tx1"/>
                </a:solidFill>
                <a:latin typeface="CG Omega" pitchFamily="34" charset="0"/>
              </a:endParaRPr>
            </a:p>
          </p:txBody>
        </p:sp>
        <p:sp>
          <p:nvSpPr>
            <p:cNvPr id="1327109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92" y="1914"/>
              <a:ext cx="144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r>
                <a:rPr lang="it-IT" sz="3600" kern="10" dirty="0">
                  <a:ln w="9525">
                    <a:noFill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CBCBCB"/>
                      </a:gs>
                      <a:gs pos="13000">
                        <a:srgbClr val="5F5F5F"/>
                      </a:gs>
                      <a:gs pos="21001">
                        <a:srgbClr val="5F5F5F"/>
                      </a:gs>
                      <a:gs pos="63000">
                        <a:srgbClr val="FFFFFF"/>
                      </a:gs>
                      <a:gs pos="67000">
                        <a:srgbClr val="B2B2B2"/>
                      </a:gs>
                      <a:gs pos="69000">
                        <a:srgbClr val="292929"/>
                      </a:gs>
                      <a:gs pos="82001">
                        <a:srgbClr val="777777"/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atin typeface="Times New Roman"/>
                  <a:cs typeface="Times New Roman"/>
                </a:rPr>
                <a:t>2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52400" y="2438400"/>
            <a:ext cx="8839200" cy="2122488"/>
            <a:chOff x="96" y="721"/>
            <a:chExt cx="5568" cy="1337"/>
          </a:xfrm>
        </p:grpSpPr>
        <p:sp>
          <p:nvSpPr>
            <p:cNvPr id="1327111" name="AutoShape 7"/>
            <p:cNvSpPr>
              <a:spLocks noChangeArrowheads="1"/>
            </p:cNvSpPr>
            <p:nvPr/>
          </p:nvSpPr>
          <p:spPr bwMode="auto">
            <a:xfrm flipH="1" flipV="1">
              <a:off x="96" y="891"/>
              <a:ext cx="5568" cy="1167"/>
            </a:xfrm>
            <a:prstGeom prst="foldedCorner">
              <a:avLst>
                <a:gd name="adj" fmla="val 12500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rot="10800000">
              <a:spAutoFit/>
            </a:bodyPr>
            <a:lstStyle/>
            <a:p>
              <a:pPr algn="l"/>
              <a:r>
                <a:rPr lang="es-PE" sz="2000" dirty="0">
                  <a:solidFill>
                    <a:schemeClr val="tx1"/>
                  </a:solidFill>
                  <a:latin typeface="CG Omega" pitchFamily="34" charset="0"/>
                </a:rPr>
                <a:t>Nel 1999 fu inviato nello spazio dal radiotelescopio di Evpatoria (Ucraina, 70 m di diametro), dagli astronomi canadesi Yvan Dutil e Stéphane Dumas, con la supervisione dell’astronomo russo Alexandr Zaitsev, un secondo messaggio, molto più lungo e tecnicamente molto migliore di quello di Arecibo (Cosmic Call 1), che venne poi ripetuto in una versione migliorata nel 2003 (Cosmic Call 2)</a:t>
              </a:r>
            </a:p>
          </p:txBody>
        </p:sp>
        <p:sp>
          <p:nvSpPr>
            <p:cNvPr id="1327112" name="WordArt 8"/>
            <p:cNvSpPr>
              <a:spLocks noChangeArrowheads="1" noChangeShapeType="1" noTextEdit="1"/>
            </p:cNvSpPr>
            <p:nvPr/>
          </p:nvSpPr>
          <p:spPr bwMode="auto">
            <a:xfrm>
              <a:off x="192" y="721"/>
              <a:ext cx="144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r>
                <a:rPr lang="it-IT" sz="3600" kern="10">
                  <a:ln w="9525">
                    <a:noFill/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CBCBCB"/>
                      </a:gs>
                      <a:gs pos="13000">
                        <a:srgbClr val="5F5F5F"/>
                      </a:gs>
                      <a:gs pos="21001">
                        <a:srgbClr val="5F5F5F"/>
                      </a:gs>
                      <a:gs pos="63000">
                        <a:srgbClr val="FFFFFF"/>
                      </a:gs>
                      <a:gs pos="67000">
                        <a:srgbClr val="B2B2B2"/>
                      </a:gs>
                      <a:gs pos="69000">
                        <a:srgbClr val="292929"/>
                      </a:gs>
                      <a:gs pos="82001">
                        <a:srgbClr val="777777"/>
                      </a:gs>
                      <a:gs pos="100000">
                        <a:srgbClr val="EAEAEA"/>
                      </a:gs>
                    </a:gsLst>
                    <a:lin ang="5400000" scaled="1"/>
                  </a:gradFill>
                  <a:latin typeface="Times New Roman"/>
                  <a:cs typeface="Times New Roman"/>
                </a:rPr>
                <a:t>1</a:t>
              </a:r>
            </a:p>
          </p:txBody>
        </p:sp>
      </p:grpSp>
      <p:sp>
        <p:nvSpPr>
          <p:cNvPr id="1327113" name="WordArt 9"/>
          <p:cNvSpPr>
            <a:spLocks noChangeArrowheads="1" noChangeShapeType="1" noTextEdit="1"/>
          </p:cNvSpPr>
          <p:nvPr/>
        </p:nvSpPr>
        <p:spPr bwMode="auto">
          <a:xfrm>
            <a:off x="685800" y="228600"/>
            <a:ext cx="769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PROGRESSI AL CAMBIO DI MILLENNIO</a:t>
            </a:r>
          </a:p>
        </p:txBody>
      </p:sp>
      <p:sp>
        <p:nvSpPr>
          <p:cNvPr id="1327114" name="AutoShape 10"/>
          <p:cNvSpPr>
            <a:spLocks noChangeArrowheads="1"/>
          </p:cNvSpPr>
          <p:nvPr/>
        </p:nvSpPr>
        <p:spPr bwMode="auto">
          <a:xfrm flipH="1" flipV="1">
            <a:off x="304800" y="1416050"/>
            <a:ext cx="8610600" cy="1736646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rot="10800000">
            <a:spAutoFit/>
          </a:bodyPr>
          <a:lstStyle/>
          <a:p>
            <a:r>
              <a:rPr lang="it-IT" sz="2400" dirty="0">
                <a:latin typeface="CG Omega" pitchFamily="34" charset="0"/>
              </a:rPr>
              <a:t>Dopo questa prima fase pionieristica, proprio tra la fine del XX secolo e l’inizio del XXI alcuni importanti passi verso un lavoro più sistematico sono stati fatti:</a:t>
            </a:r>
          </a:p>
          <a:p>
            <a:endParaRPr lang="es-PE" sz="2400" dirty="0">
              <a:latin typeface="CG Omeg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7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711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43" name="Picture 3" descr="Dutil Yvan 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950" y="189000"/>
            <a:ext cx="5304100" cy="6480000"/>
          </a:xfrm>
          <a:prstGeom prst="rect">
            <a:avLst/>
          </a:prstGeom>
          <a:noFill/>
        </p:spPr>
      </p:pic>
      <p:sp>
        <p:nvSpPr>
          <p:cNvPr id="1495045" name="WordArt 5"/>
          <p:cNvSpPr>
            <a:spLocks noChangeArrowheads="1" noChangeShapeType="1" noTextEdit="1"/>
          </p:cNvSpPr>
          <p:nvPr/>
        </p:nvSpPr>
        <p:spPr bwMode="auto">
          <a:xfrm rot="5400000">
            <a:off x="-2384424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it-IT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Arial Black"/>
              </a:rPr>
              <a:t>YVAN DUTIL</a:t>
            </a:r>
          </a:p>
        </p:txBody>
      </p:sp>
      <p:sp>
        <p:nvSpPr>
          <p:cNvPr id="1495046" name="WordArt 6"/>
          <p:cNvSpPr>
            <a:spLocks noChangeArrowheads="1" noChangeShapeType="1" noTextEdit="1"/>
          </p:cNvSpPr>
          <p:nvPr/>
        </p:nvSpPr>
        <p:spPr bwMode="auto">
          <a:xfrm rot="5400000">
            <a:off x="5165726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Arial Black"/>
              </a:rPr>
              <a:t>1970 - VIVENTE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42" name="Picture 2" descr="Galassie 02 (Tolosa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971800" y="1676400"/>
            <a:ext cx="5029200" cy="3810000"/>
            <a:chOff x="720" y="384"/>
            <a:chExt cx="3168" cy="2400"/>
          </a:xfrm>
        </p:grpSpPr>
        <p:pic>
          <p:nvPicPr>
            <p:cNvPr id="1290244" name="Picture 4" descr="ET 00a - E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27" y="1242"/>
              <a:ext cx="1561" cy="1542"/>
            </a:xfrm>
            <a:prstGeom prst="rect">
              <a:avLst/>
            </a:prstGeom>
            <a:noFill/>
          </p:spPr>
        </p:pic>
        <p:sp>
          <p:nvSpPr>
            <p:cNvPr id="1290245" name="AutoShape 5"/>
            <p:cNvSpPr>
              <a:spLocks noChangeArrowheads="1"/>
            </p:cNvSpPr>
            <p:nvPr/>
          </p:nvSpPr>
          <p:spPr bwMode="auto">
            <a:xfrm>
              <a:off x="720" y="384"/>
              <a:ext cx="2448" cy="768"/>
            </a:xfrm>
            <a:prstGeom prst="wedgeEllipseCallout">
              <a:avLst>
                <a:gd name="adj1" fmla="val 31250"/>
                <a:gd name="adj2" fmla="val 128648"/>
              </a:avLst>
            </a:prstGeom>
            <a:gradFill rotWithShape="0"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</a:sp3d>
          </p:spPr>
          <p:txBody>
            <a:bodyPr anchor="ctr">
              <a:flatTx/>
            </a:bodyPr>
            <a:lstStyle/>
            <a:p>
              <a:r>
                <a:rPr lang="it-IT" sz="2800" b="0">
                  <a:solidFill>
                    <a:schemeClr val="tx1"/>
                  </a:solidFill>
                  <a:latin typeface="Arial" charset="0"/>
                </a:rPr>
                <a:t>ET… TELEFONO… CASA</a:t>
              </a:r>
            </a:p>
          </p:txBody>
        </p:sp>
      </p:grpSp>
      <p:sp>
        <p:nvSpPr>
          <p:cNvPr id="1290246" name="AutoShape 6"/>
          <p:cNvSpPr>
            <a:spLocks noChangeArrowheads="1"/>
          </p:cNvSpPr>
          <p:nvPr/>
        </p:nvSpPr>
        <p:spPr bwMode="auto">
          <a:xfrm flipH="1" flipV="1">
            <a:off x="228600" y="3962399"/>
            <a:ext cx="4919464" cy="510778"/>
          </a:xfrm>
          <a:prstGeom prst="roundRect">
            <a:avLst>
              <a:gd name="adj" fmla="val 16667"/>
            </a:avLst>
          </a:prstGeom>
          <a:solidFill>
            <a:srgbClr val="002060">
              <a:alpha val="4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rot="10800000" wrap="square">
            <a:spAutoFit/>
          </a:bodyPr>
          <a:lstStyle/>
          <a:p>
            <a:pPr algn="l"/>
            <a:r>
              <a:rPr lang="it-IT" sz="2400" dirty="0">
                <a:latin typeface="CG Omega" pitchFamily="34" charset="0"/>
              </a:rPr>
              <a:t>1) Un “telefono” adeguato</a:t>
            </a:r>
          </a:p>
        </p:txBody>
      </p:sp>
      <p:sp>
        <p:nvSpPr>
          <p:cNvPr id="1290247" name="AutoShape 7"/>
          <p:cNvSpPr>
            <a:spLocks noChangeArrowheads="1"/>
          </p:cNvSpPr>
          <p:nvPr/>
        </p:nvSpPr>
        <p:spPr bwMode="auto">
          <a:xfrm flipH="1" flipV="1">
            <a:off x="228600" y="4485480"/>
            <a:ext cx="4919464" cy="510778"/>
          </a:xfrm>
          <a:prstGeom prst="roundRect">
            <a:avLst>
              <a:gd name="adj" fmla="val 16667"/>
            </a:avLst>
          </a:prstGeom>
          <a:solidFill>
            <a:srgbClr val="002060">
              <a:alpha val="4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rot="10800000" wrap="square">
            <a:spAutoFit/>
          </a:bodyPr>
          <a:lstStyle/>
          <a:p>
            <a:pPr algn="l"/>
            <a:r>
              <a:rPr lang="it-IT" sz="2400">
                <a:latin typeface="CG Omega" pitchFamily="34" charset="0"/>
              </a:rPr>
              <a:t>2) Il giusto “numero di telefono”</a:t>
            </a:r>
          </a:p>
        </p:txBody>
      </p:sp>
      <p:sp>
        <p:nvSpPr>
          <p:cNvPr id="1290248" name="AutoShape 8"/>
          <p:cNvSpPr>
            <a:spLocks noChangeArrowheads="1"/>
          </p:cNvSpPr>
          <p:nvPr/>
        </p:nvSpPr>
        <p:spPr bwMode="auto">
          <a:xfrm flipH="1" flipV="1">
            <a:off x="228600" y="5531642"/>
            <a:ext cx="4919464" cy="527804"/>
          </a:xfrm>
          <a:prstGeom prst="roundRect">
            <a:avLst>
              <a:gd name="adj" fmla="val 16667"/>
            </a:avLst>
          </a:prstGeom>
          <a:solidFill>
            <a:srgbClr val="002060">
              <a:alpha val="4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rot="10800000" wrap="square">
            <a:spAutoFit/>
          </a:bodyPr>
          <a:lstStyle/>
          <a:p>
            <a:pPr algn="l"/>
            <a:r>
              <a:rPr lang="it-IT" sz="2400" dirty="0">
                <a:latin typeface="CG Omega" pitchFamily="34" charset="0"/>
              </a:rPr>
              <a:t>4) Un “linguaggio” per conversare</a:t>
            </a:r>
          </a:p>
          <a:p>
            <a:pPr algn="l"/>
            <a:endParaRPr lang="it-IT" sz="100" dirty="0">
              <a:latin typeface="CG Omega" pitchFamily="34" charset="0"/>
            </a:endParaRPr>
          </a:p>
        </p:txBody>
      </p:sp>
      <p:sp>
        <p:nvSpPr>
          <p:cNvPr id="1290249" name="AutoShape 9"/>
          <p:cNvSpPr>
            <a:spLocks noChangeArrowheads="1"/>
          </p:cNvSpPr>
          <p:nvPr/>
        </p:nvSpPr>
        <p:spPr bwMode="auto">
          <a:xfrm flipH="1" flipV="1">
            <a:off x="228600" y="5008561"/>
            <a:ext cx="4919464" cy="527804"/>
          </a:xfrm>
          <a:prstGeom prst="roundRect">
            <a:avLst>
              <a:gd name="adj" fmla="val 16667"/>
            </a:avLst>
          </a:prstGeom>
          <a:solidFill>
            <a:srgbClr val="002060">
              <a:alpha val="4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rot="10800000" wrap="square">
            <a:spAutoFit/>
          </a:bodyPr>
          <a:lstStyle/>
          <a:p>
            <a:pPr algn="l"/>
            <a:r>
              <a:rPr lang="it-IT" sz="2400" dirty="0">
                <a:latin typeface="CG Omega" pitchFamily="34" charset="0"/>
              </a:rPr>
              <a:t>3) Un “codice” per trasmettere</a:t>
            </a:r>
          </a:p>
          <a:p>
            <a:pPr algn="l"/>
            <a:endParaRPr lang="it-IT" sz="100" dirty="0">
              <a:latin typeface="CG Omega" pitchFamily="34" charset="0"/>
            </a:endParaRPr>
          </a:p>
        </p:txBody>
      </p:sp>
      <p:sp>
        <p:nvSpPr>
          <p:cNvPr id="1290251" name="AutoShape 11"/>
          <p:cNvSpPr>
            <a:spLocks noChangeArrowheads="1"/>
          </p:cNvSpPr>
          <p:nvPr/>
        </p:nvSpPr>
        <p:spPr bwMode="auto">
          <a:xfrm flipH="1" flipV="1">
            <a:off x="228600" y="6054724"/>
            <a:ext cx="4919464" cy="510778"/>
          </a:xfrm>
          <a:prstGeom prst="roundRect">
            <a:avLst>
              <a:gd name="adj" fmla="val 16667"/>
            </a:avLst>
          </a:prstGeom>
          <a:solidFill>
            <a:srgbClr val="002060">
              <a:alpha val="4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rot="10800000" wrap="square">
            <a:spAutoFit/>
          </a:bodyPr>
          <a:lstStyle/>
          <a:p>
            <a:pPr algn="l"/>
            <a:r>
              <a:rPr lang="it-IT" sz="2400" dirty="0">
                <a:latin typeface="CG Omega" pitchFamily="34" charset="0"/>
              </a:rPr>
              <a:t>5) Un “dizionario” per capirsi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0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902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90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902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90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46" grpId="0" animBg="1" autoUpdateAnimBg="0"/>
      <p:bldP spid="1290247" grpId="0" animBg="1" autoUpdateAnimBg="0"/>
      <p:bldP spid="1290248" grpId="0" animBg="1" autoUpdateAnimBg="0"/>
      <p:bldP spid="1290249" grpId="0" animBg="1" autoUpdateAnimBg="0"/>
      <p:bldP spid="1290251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6067" name="Picture 3" descr="Dumas Stephane 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820" y="189000"/>
            <a:ext cx="4314360" cy="6480000"/>
          </a:xfrm>
          <a:prstGeom prst="rect">
            <a:avLst/>
          </a:prstGeom>
          <a:noFill/>
        </p:spPr>
      </p:pic>
      <p:sp>
        <p:nvSpPr>
          <p:cNvPr id="1496069" name="WordArt 5"/>
          <p:cNvSpPr>
            <a:spLocks noChangeArrowheads="1" noChangeShapeType="1" noTextEdit="1"/>
          </p:cNvSpPr>
          <p:nvPr/>
        </p:nvSpPr>
        <p:spPr bwMode="auto">
          <a:xfrm rot="5400000">
            <a:off x="-2384424" y="3167062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it-IT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Arial Black"/>
              </a:rPr>
              <a:t>STÉPHANE DUMAS</a:t>
            </a:r>
          </a:p>
        </p:txBody>
      </p:sp>
      <p:sp>
        <p:nvSpPr>
          <p:cNvPr id="1496070" name="WordArt 6"/>
          <p:cNvSpPr>
            <a:spLocks noChangeArrowheads="1" noChangeShapeType="1" noTextEdit="1"/>
          </p:cNvSpPr>
          <p:nvPr/>
        </p:nvSpPr>
        <p:spPr bwMode="auto">
          <a:xfrm rot="5400000">
            <a:off x="5165726" y="3167062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Arial Black"/>
              </a:rPr>
              <a:t>1970 - 2016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093" name="WordArt 5"/>
          <p:cNvSpPr>
            <a:spLocks noChangeArrowheads="1" noChangeShapeType="1" noTextEdit="1"/>
          </p:cNvSpPr>
          <p:nvPr/>
        </p:nvSpPr>
        <p:spPr bwMode="auto">
          <a:xfrm rot="5400000">
            <a:off x="-2384424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ALEXANDR ZAITSEV</a:t>
            </a:r>
          </a:p>
        </p:txBody>
      </p:sp>
      <p:sp>
        <p:nvSpPr>
          <p:cNvPr id="1497094" name="WordArt 6"/>
          <p:cNvSpPr>
            <a:spLocks noChangeArrowheads="1" noChangeShapeType="1" noTextEdit="1"/>
          </p:cNvSpPr>
          <p:nvPr/>
        </p:nvSpPr>
        <p:spPr bwMode="auto">
          <a:xfrm rot="5400000">
            <a:off x="5165726" y="3109913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1945 - 2021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88" y="189000"/>
            <a:ext cx="572062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1196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adiotelescopi 03 - Evpatori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066800"/>
            <a:ext cx="8991600" cy="5715000"/>
          </a:xfrm>
          <a:prstGeom prst="rect">
            <a:avLst/>
          </a:prstGeom>
          <a:noFill/>
        </p:spPr>
      </p:pic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685800" y="228600"/>
            <a:ext cx="7696200" cy="68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/>
                <a:uLnTx/>
                <a:uFillTx/>
                <a:latin typeface="Arial Black"/>
                <a:ea typeface="+mn-ea"/>
                <a:cs typeface="+mn-cs"/>
              </a:rPr>
              <a:t>IL TEEN AGE MESSAGE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 flipH="1" flipV="1">
            <a:off x="252000" y="2485504"/>
            <a:ext cx="8640000" cy="3319760"/>
          </a:xfrm>
          <a:prstGeom prst="foldedCorner">
            <a:avLst>
              <a:gd name="adj" fmla="val 12500"/>
            </a:avLst>
          </a:prstGeom>
          <a:solidFill>
            <a:schemeClr val="tx1">
              <a:alpha val="50000"/>
            </a:schemeClr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rot="10800000"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Tra agosto e settembre del 2001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Zaitsev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inviò</a:t>
            </a:r>
            <a:endParaRPr lang="es-ES_tradnl" sz="2400" dirty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una serie di messaggi con immagini, testi e suoni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scelti da un gruppo di ragazzi, ma questo messaggio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non aveva le caratteristiche tecniche adeguate per essere capito da eventuali extraterrestri e rientra quindi nella categoria dei “messaggi ai terrestri”, come quello di Arecibo e le placche dei Voyager e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dei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Pioneer.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335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9156" name="Picture 4" descr="Galassie 02 (Tolos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</p:spPr>
      </p:pic>
      <p:pic>
        <p:nvPicPr>
          <p:cNvPr id="1329154" name="Picture 2" descr="I linguaggi del SETI 0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2003425"/>
            <a:ext cx="8658225" cy="4244975"/>
          </a:xfrm>
          <a:prstGeom prst="rect">
            <a:avLst/>
          </a:prstGeom>
          <a:noFill/>
        </p:spPr>
      </p:pic>
      <p:sp>
        <p:nvSpPr>
          <p:cNvPr id="1329155" name="WordArt 3"/>
          <p:cNvSpPr>
            <a:spLocks noChangeArrowheads="1" noChangeShapeType="1" noTextEdit="1"/>
          </p:cNvSpPr>
          <p:nvPr/>
        </p:nvSpPr>
        <p:spPr bwMode="auto">
          <a:xfrm>
            <a:off x="723900" y="432000"/>
            <a:ext cx="769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IL COSMIC CALL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alassie 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</p:spPr>
      </p:pic>
      <p:sp>
        <p:nvSpPr>
          <p:cNvPr id="133529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PE">
                <a:solidFill>
                  <a:srgbClr val="FFFFFF"/>
                </a:solidFill>
              </a:rPr>
              <a:t>This was the consequence of our action:</a:t>
            </a:r>
          </a:p>
        </p:txBody>
      </p:sp>
      <p:sp>
        <p:nvSpPr>
          <p:cNvPr id="13352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E">
                <a:solidFill>
                  <a:srgbClr val="FFFFFF"/>
                </a:solidFill>
              </a:rPr>
              <a:t>Conclusi</a:t>
            </a:r>
            <a:r>
              <a:rPr lang="es-PE">
                <a:solidFill>
                  <a:srgbClr val="FFFFFF"/>
                </a:solidFill>
                <a:cs typeface="Times New Roman" pitchFamily="18" charset="0"/>
              </a:rPr>
              <a:t>o</a:t>
            </a:r>
            <a:r>
              <a:rPr lang="es-PE">
                <a:solidFill>
                  <a:srgbClr val="FFFFFF"/>
                </a:solidFill>
              </a:rPr>
              <a:t>ne di Yvan</a:t>
            </a:r>
          </a:p>
        </p:txBody>
      </p:sp>
      <p:pic>
        <p:nvPicPr>
          <p:cNvPr id="1335301" name="Picture 5"/>
          <p:cNvPicPr>
            <a:picLocks noChangeAspect="1" noChangeArrowheads="1"/>
          </p:cNvPicPr>
          <p:nvPr/>
        </p:nvPicPr>
        <p:blipFill>
          <a:blip r:embed="rId6" cstate="print">
            <a:lum bright="-18000" contrast="30000"/>
          </a:blip>
          <a:srcRect/>
          <a:stretch>
            <a:fillRect/>
          </a:stretch>
        </p:blipFill>
        <p:spPr bwMode="auto">
          <a:xfrm>
            <a:off x="609600" y="1752600"/>
            <a:ext cx="79629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5302" name="Text Box 6"/>
          <p:cNvSpPr txBox="1">
            <a:spLocks noChangeArrowheads="1"/>
          </p:cNvSpPr>
          <p:nvPr/>
        </p:nvSpPr>
        <p:spPr bwMode="auto">
          <a:xfrm>
            <a:off x="946150" y="5791200"/>
            <a:ext cx="7251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s-PE" sz="2400" b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Non siamo ancora pronti per</a:t>
            </a:r>
            <a:r>
              <a:rPr lang="es-PE" sz="2400" b="0">
                <a:solidFill>
                  <a:schemeClr val="bg1"/>
                </a:solidFill>
                <a:latin typeface="Arial" charset="0"/>
              </a:rPr>
              <a:t> contattare altre civiltà!!!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353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298" grpId="0" autoUpdateAnimBg="0"/>
      <p:bldP spid="1335299" grpId="0" autoUpdateAnimBg="0"/>
      <p:bldP spid="133530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074" name="Picture 2" descr="Galassie 02 (Tolos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11075" name="AutoShape 3"/>
          <p:cNvSpPr>
            <a:spLocks noChangeArrowheads="1"/>
          </p:cNvSpPr>
          <p:nvPr/>
        </p:nvSpPr>
        <p:spPr bwMode="auto">
          <a:xfrm>
            <a:off x="252000" y="3048000"/>
            <a:ext cx="8640000" cy="783193"/>
          </a:xfrm>
          <a:prstGeom prst="roundRect">
            <a:avLst>
              <a:gd name="adj" fmla="val 16667"/>
            </a:avLst>
          </a:prstGeom>
          <a:solidFill>
            <a:srgbClr val="003366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 IN FUTURO ?</a:t>
            </a:r>
          </a:p>
        </p:txBody>
      </p:sp>
    </p:spTree>
    <p:extLst>
      <p:ext uri="{BB962C8B-B14F-4D97-AF65-F5344CB8AC3E}">
        <p14:creationId xmlns:p14="http://schemas.microsoft.com/office/powerpoint/2010/main" val="389529234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ibo, disegnando&#10;&#10;Descrizione generata automaticamente">
            <a:extLst>
              <a:ext uri="{FF2B5EF4-FFF2-40B4-BE49-F238E27FC236}">
                <a16:creationId xmlns:a16="http://schemas.microsoft.com/office/drawing/2014/main" id="{829185CA-7C60-4AE1-BB43-65EDB4BAC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184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B994EFB-0BC3-F746-87E1-BB095EEFB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980000"/>
            <a:ext cx="7200000" cy="3847328"/>
          </a:xfrm>
          <a:prstGeom prst="rect">
            <a:avLst/>
          </a:prstGeom>
        </p:spPr>
      </p:pic>
      <p:sp>
        <p:nvSpPr>
          <p:cNvPr id="2" name="AutoShape 3">
            <a:extLst>
              <a:ext uri="{FF2B5EF4-FFF2-40B4-BE49-F238E27FC236}">
                <a16:creationId xmlns:a16="http://schemas.microsoft.com/office/drawing/2014/main" id="{DEE3DB2D-B393-E625-19DE-D5BB7CED7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940000"/>
            <a:ext cx="8640000" cy="783193"/>
          </a:xfrm>
          <a:prstGeom prst="roundRect">
            <a:avLst>
              <a:gd name="adj" fmla="val 16667"/>
            </a:avLst>
          </a:prstGeom>
          <a:solidFill>
            <a:srgbClr val="003366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www.incosmicon.net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1ADAA0D-B1B8-5120-BC00-7C6203C8F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737336"/>
            <a:ext cx="8640000" cy="1532334"/>
          </a:xfrm>
          <a:prstGeom prst="roundRect">
            <a:avLst>
              <a:gd name="adj" fmla="val 16667"/>
            </a:avLst>
          </a:prstGeom>
          <a:solidFill>
            <a:srgbClr val="003366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18-19 dicembre 2023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600" b="1" i="0" u="none" strike="noStrike" kern="1200" cap="sm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Toulouse Workshop</a:t>
            </a:r>
            <a:r>
              <a:rPr kumimoji="0" lang="es-PE" sz="3600" b="1" i="0" u="none" strike="noStrike" kern="1200" cap="small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</a:t>
            </a:r>
            <a:r>
              <a:rPr kumimoji="0" lang="es-PE" sz="3600" b="1" i="0" u="none" strike="noStrike" kern="1200" cap="small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Reboot</a:t>
            </a:r>
            <a:endParaRPr kumimoji="0" lang="es-PE" sz="3600" b="1" i="0" u="none" strike="noStrike" kern="1200" cap="small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9156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946" name="Picture 2" descr="Galassie 02 (Tolosa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78947" name="Rectangle 3"/>
          <p:cNvSpPr>
            <a:spLocks noChangeArrowheads="1"/>
          </p:cNvSpPr>
          <p:nvPr/>
        </p:nvSpPr>
        <p:spPr bwMode="auto">
          <a:xfrm>
            <a:off x="114300" y="288000"/>
            <a:ext cx="891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PER APPROFONDIRE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2AC68A1-64CA-06F8-F5CB-0A0394627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30" y="1188000"/>
            <a:ext cx="355374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97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DF47376-83FD-4B7A-BB6C-F4FCFE3B6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144000" cy="5724144"/>
          </a:xfrm>
          <a:prstGeom prst="rect">
            <a:avLst/>
          </a:prstGeom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96282A05-2559-4C97-AEFD-6049B21A7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0" y="1484784"/>
            <a:ext cx="4716024" cy="1728192"/>
          </a:xfrm>
          <a:prstGeom prst="wedgeEllipseCallout">
            <a:avLst>
              <a:gd name="adj1" fmla="val 35864"/>
              <a:gd name="adj2" fmla="val 114308"/>
            </a:avLst>
          </a:prstGeom>
          <a:gradFill rotWithShape="0">
            <a:gsLst>
              <a:gs pos="0">
                <a:schemeClr val="folHlink">
                  <a:gamma/>
                  <a:shade val="46275"/>
                  <a:invGamma/>
                  <a:alpha val="40000"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Ragazzi,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tocca a voi !</a:t>
            </a:r>
            <a:r>
              <a:rPr kumimoji="0" lang="es-ES_tradnl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1AB35BB2-93EF-4EC4-AB15-73B86810B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160" y="4005064"/>
            <a:ext cx="3620328" cy="1467544"/>
          </a:xfrm>
          <a:prstGeom prst="wedgeEllipseCallout">
            <a:avLst>
              <a:gd name="adj1" fmla="val -51139"/>
              <a:gd name="adj2" fmla="val -101701"/>
            </a:avLst>
          </a:prstGeom>
          <a:gradFill rotWithShape="0">
            <a:gsLst>
              <a:gs pos="0">
                <a:schemeClr val="folHlink">
                  <a:gamma/>
                  <a:shade val="46275"/>
                  <a:invGamma/>
                  <a:alpha val="40000"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Fateci vedere cosa sapete fare !</a:t>
            </a:r>
            <a:endParaRPr kumimoji="0" lang="es-ES_tradnl" sz="21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" name="WordArt 3">
            <a:extLst>
              <a:ext uri="{FF2B5EF4-FFF2-40B4-BE49-F238E27FC236}">
                <a16:creationId xmlns:a16="http://schemas.microsoft.com/office/drawing/2014/main" id="{4A8CA081-5593-9879-03C3-B37F49896A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3900" y="432000"/>
            <a:ext cx="769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MA ADESSO…</a:t>
            </a:r>
          </a:p>
        </p:txBody>
      </p:sp>
    </p:spTree>
    <p:extLst>
      <p:ext uri="{BB962C8B-B14F-4D97-AF65-F5344CB8AC3E}">
        <p14:creationId xmlns:p14="http://schemas.microsoft.com/office/powerpoint/2010/main" val="1340671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9026" name="Picture 2" descr="Galassie 02 (Tolos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09027" name="AutoShape 3"/>
          <p:cNvSpPr>
            <a:spLocks noChangeArrowheads="1"/>
          </p:cNvSpPr>
          <p:nvPr/>
        </p:nvSpPr>
        <p:spPr bwMode="auto">
          <a:xfrm>
            <a:off x="252000" y="3037404"/>
            <a:ext cx="8640000" cy="783193"/>
          </a:xfrm>
          <a:prstGeom prst="roundRect">
            <a:avLst>
              <a:gd name="adj" fmla="val 16667"/>
            </a:avLst>
          </a:prstGeom>
          <a:solidFill>
            <a:srgbClr val="003366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PE" sz="4000" dirty="0"/>
              <a:t>1) IL NOSTRO “TELEFONO”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C:\Users\utente\Pictures\09 SETI\Radiotelescopi - VLA 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723900" y="314308"/>
            <a:ext cx="7696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>
                        <a:gamma/>
                        <a:shade val="46275"/>
                        <a:invGamma/>
                      </a:srgb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I RADIOTELESCOPI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9026" name="Picture 2" descr="Galassie 02 (Tolos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09027" name="AutoShape 3"/>
          <p:cNvSpPr>
            <a:spLocks noChangeArrowheads="1"/>
          </p:cNvSpPr>
          <p:nvPr/>
        </p:nvSpPr>
        <p:spPr bwMode="auto">
          <a:xfrm>
            <a:off x="252000" y="3048000"/>
            <a:ext cx="8640000" cy="783193"/>
          </a:xfrm>
          <a:prstGeom prst="roundRect">
            <a:avLst>
              <a:gd name="adj" fmla="val 16667"/>
            </a:avLst>
          </a:prstGeom>
          <a:solidFill>
            <a:srgbClr val="003366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PE" sz="4000" dirty="0"/>
              <a:t>2) IL GIUSTO “NUMERO”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853" name="WordArt 5"/>
          <p:cNvSpPr>
            <a:spLocks noChangeArrowheads="1" noChangeShapeType="1" noTextEdit="1"/>
          </p:cNvSpPr>
          <p:nvPr/>
        </p:nvSpPr>
        <p:spPr bwMode="auto">
          <a:xfrm rot="5400000">
            <a:off x="-2384424" y="3167062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it-IT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Arial Black"/>
              </a:rPr>
              <a:t>TUTTE LE</a:t>
            </a:r>
          </a:p>
        </p:txBody>
      </p:sp>
      <p:sp>
        <p:nvSpPr>
          <p:cNvPr id="1486854" name="WordArt 6"/>
          <p:cNvSpPr>
            <a:spLocks noChangeArrowheads="1" noChangeShapeType="1" noTextEdit="1"/>
          </p:cNvSpPr>
          <p:nvPr/>
        </p:nvSpPr>
        <p:spPr bwMode="auto">
          <a:xfrm rot="5400000">
            <a:off x="5165726" y="3167062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fontAlgn="auto"/>
            <a:r>
              <a:rPr lang="it-IT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C0C0C0"/>
                  </a:outerShdw>
                </a:effectLst>
                <a:latin typeface="Arial Black"/>
              </a:rPr>
              <a:t>FREQUENZE</a:t>
            </a:r>
          </a:p>
        </p:txBody>
      </p:sp>
      <p:pic>
        <p:nvPicPr>
          <p:cNvPr id="1528834" name="Picture 2" descr="C:\Documents and Settings\utente\Documenti\Immagini\08  Scienza\Medicina 38a - Analizzatore di spettro Mspec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8830" y="189000"/>
            <a:ext cx="4706341" cy="6480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9026" name="Picture 2" descr="Galassie 02 (Tolosa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09027" name="AutoShape 3"/>
          <p:cNvSpPr>
            <a:spLocks noChangeArrowheads="1"/>
          </p:cNvSpPr>
          <p:nvPr/>
        </p:nvSpPr>
        <p:spPr bwMode="auto">
          <a:xfrm>
            <a:off x="252000" y="3048000"/>
            <a:ext cx="8640000" cy="783193"/>
          </a:xfrm>
          <a:prstGeom prst="roundRect">
            <a:avLst>
              <a:gd name="adj" fmla="val 16667"/>
            </a:avLst>
          </a:prstGeom>
          <a:solidFill>
            <a:srgbClr val="003366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PE" sz="4000" dirty="0"/>
              <a:t>3) UN CODICE PER ET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2235994" y="123801"/>
            <a:ext cx="4672013" cy="6662737"/>
            <a:chOff x="2235994" y="195263"/>
            <a:chExt cx="4672013" cy="6662737"/>
          </a:xfrm>
        </p:grpSpPr>
        <p:pic>
          <p:nvPicPr>
            <p:cNvPr id="1134594" name="Picture 2" descr="02 I linguaggi del SETI 08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35994" y="195263"/>
              <a:ext cx="4672013" cy="6662737"/>
            </a:xfrm>
            <a:prstGeom prst="rect">
              <a:avLst/>
            </a:prstGeom>
            <a:noFill/>
          </p:spPr>
        </p:pic>
        <p:sp>
          <p:nvSpPr>
            <p:cNvPr id="4" name="CasellaDiTesto 3"/>
            <p:cNvSpPr txBox="1"/>
            <p:nvPr/>
          </p:nvSpPr>
          <p:spPr>
            <a:xfrm>
              <a:off x="2407787" y="3573016"/>
              <a:ext cx="4328429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La proposta di Gauss: il Teorema di Pitagora in Siberia ...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2540837" y="6022449"/>
              <a:ext cx="406233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... e quella di Von Littrow: cerchi di fuoco nel Sahara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1134595" name="Text Box 3"/>
          <p:cNvSpPr txBox="1">
            <a:spLocks noChangeArrowheads="1"/>
          </p:cNvSpPr>
          <p:nvPr/>
        </p:nvSpPr>
        <p:spPr bwMode="auto">
          <a:xfrm>
            <a:off x="1320735" y="-6367"/>
            <a:ext cx="6564618" cy="89255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GIÀ NEL XIX SECOLO…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 rot="5400000">
            <a:off x="-2384424" y="3167062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GAUSS E</a:t>
            </a: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 rot="5400000">
            <a:off x="5165726" y="3167062"/>
            <a:ext cx="6362700" cy="6381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1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VON LITTROW</a:t>
            </a:r>
            <a:endParaRPr kumimoji="0" lang="it-IT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/>
                </a:outerShdw>
              </a:effectLst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1466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wrap="none" fromWordArt="1">
        <a:prstTxWarp prst="textPlain">
          <a:avLst>
            <a:gd name="adj" fmla="val 50000"/>
          </a:avLst>
        </a:prstTxWarp>
      </a:bodyPr>
      <a:lstStyle>
        <a:defPPr>
          <a:defRPr sz="3600" kern="10">
            <a:ln w="9525">
              <a:solidFill>
                <a:srgbClr val="000000"/>
              </a:solidFill>
              <a:round/>
              <a:headEnd/>
              <a:tailEnd/>
            </a:ln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atin typeface="Arial Black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2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wrap="none" fromWordArt="1">
        <a:prstTxWarp prst="textPlain">
          <a:avLst>
            <a:gd name="adj" fmla="val 50000"/>
          </a:avLst>
        </a:prstTxWarp>
      </a:bodyPr>
      <a:lstStyle>
        <a:defPPr>
          <a:defRPr sz="3600" kern="10" smtClean="0">
            <a:ln w="9525">
              <a:solidFill>
                <a:srgbClr val="000000"/>
              </a:solidFill>
              <a:round/>
              <a:headEnd/>
              <a:tailEnd/>
            </a:ln>
            <a:gradFill rotWithShape="0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100000">
                  <a:srgbClr val="FFFFFF"/>
                </a:gs>
              </a:gsLst>
              <a:lin ang="5400000" scaled="1"/>
            </a:gradFill>
            <a:latin typeface="Arial Black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2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/>
      <a:bodyPr wrap="none" fromWordArt="1">
        <a:prstTxWarp prst="textPlain">
          <a:avLst>
            <a:gd name="adj" fmla="val 50000"/>
          </a:avLst>
        </a:prstTxWarp>
      </a:bodyPr>
      <a:lstStyle>
        <a:defPPr>
          <a:defRPr sz="3600" kern="10" dirty="0" smtClean="0">
            <a:ln w="9525">
              <a:solidFill>
                <a:srgbClr val="000000"/>
              </a:solidFill>
              <a:round/>
              <a:headEnd/>
              <a:tailEnd/>
            </a:ln>
            <a:gradFill rotWithShape="1">
              <a:gsLst>
                <a:gs pos="0">
                  <a:srgbClr val="767676"/>
                </a:gs>
                <a:gs pos="100000">
                  <a:srgbClr val="FFFFFF"/>
                </a:gs>
              </a:gsLst>
              <a:lin ang="5400000" scaled="1"/>
            </a:gradFill>
            <a:latin typeface="Arial Black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2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>
          <a:solidFill>
            <a:srgbClr val="FFFF00"/>
          </a:solidFill>
          <a:round/>
          <a:headEnd/>
          <a:tailEnd/>
        </a:ln>
        <a:effectLst/>
      </a:spPr>
      <a:bodyPr rot="10800000" wrap="square">
        <a:spAutoFit/>
      </a:bodyPr>
      <a:lstStyle>
        <a:defPPr>
          <a:defRPr dirty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2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54537</TotalTime>
  <Words>769</Words>
  <Application>Microsoft Office PowerPoint</Application>
  <PresentationFormat>Presentazione su schermo (4:3)</PresentationFormat>
  <Paragraphs>122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38</vt:i4>
      </vt:variant>
    </vt:vector>
  </HeadingPairs>
  <TitlesOfParts>
    <vt:vector size="47" baseType="lpstr">
      <vt:lpstr>Arial</vt:lpstr>
      <vt:lpstr>Arial Black</vt:lpstr>
      <vt:lpstr>CG Omega</vt:lpstr>
      <vt:lpstr>Comic Sans MS</vt:lpstr>
      <vt:lpstr>Times New Roman</vt:lpstr>
      <vt:lpstr>Struttura predefinita</vt:lpstr>
      <vt:lpstr>1_Struttura predefinita</vt:lpstr>
      <vt:lpstr>2_Struttura predefinita</vt:lpstr>
      <vt:lpstr>6_Struttura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Conclusione di Yvan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FILOSOFIA DELLA NATURA</dc:title>
  <dc:creator>Paolo Musso</dc:creator>
  <cp:lastModifiedBy>Musso Paolo</cp:lastModifiedBy>
  <cp:revision>2693</cp:revision>
  <dcterms:created xsi:type="dcterms:W3CDTF">2001-08-11T17:12:05Z</dcterms:created>
  <dcterms:modified xsi:type="dcterms:W3CDTF">2023-10-08T10:26:59Z</dcterms:modified>
</cp:coreProperties>
</file>